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491" r:id="rId2"/>
    <p:sldId id="459" r:id="rId3"/>
    <p:sldId id="440" r:id="rId4"/>
    <p:sldId id="441" r:id="rId5"/>
    <p:sldId id="444" r:id="rId6"/>
    <p:sldId id="481" r:id="rId7"/>
    <p:sldId id="486" r:id="rId8"/>
    <p:sldId id="487" r:id="rId9"/>
    <p:sldId id="488" r:id="rId10"/>
    <p:sldId id="489" r:id="rId11"/>
    <p:sldId id="464" r:id="rId12"/>
    <p:sldId id="445" r:id="rId13"/>
    <p:sldId id="463" r:id="rId14"/>
    <p:sldId id="469" r:id="rId15"/>
    <p:sldId id="466" r:id="rId16"/>
    <p:sldId id="468" r:id="rId17"/>
    <p:sldId id="470" r:id="rId18"/>
    <p:sldId id="471" r:id="rId19"/>
    <p:sldId id="472" r:id="rId20"/>
    <p:sldId id="473" r:id="rId21"/>
    <p:sldId id="474" r:id="rId22"/>
    <p:sldId id="475" r:id="rId23"/>
    <p:sldId id="476" r:id="rId24"/>
  </p:sldIdLst>
  <p:sldSz cx="9144000" cy="6858000" type="screen4x3"/>
  <p:notesSz cx="6662738" cy="9906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rgbClr val="FF0000"/>
    </p:penClr>
  </p:showPr>
  <p:clrMru>
    <a:srgbClr val="B2B2B2"/>
    <a:srgbClr val="EAEAEA"/>
    <a:srgbClr val="C0C0C0"/>
    <a:srgbClr val="99CCFF"/>
    <a:srgbClr val="66CCFF"/>
    <a:srgbClr val="0000FF"/>
    <a:srgbClr val="FFFF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72" autoAdjust="0"/>
    <p:restoredTop sz="94646" autoAdjust="0"/>
  </p:normalViewPr>
  <p:slideViewPr>
    <p:cSldViewPr>
      <p:cViewPr varScale="1">
        <p:scale>
          <a:sx n="69" d="100"/>
          <a:sy n="69" d="100"/>
        </p:scale>
        <p:origin x="-15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DFB9AE35-6539-4068-8694-87B46C8373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05350"/>
            <a:ext cx="48847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1070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E2984A9C-CCAC-4C51-930F-975E379357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 descr="flag_guide-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663" y="6381750"/>
            <a:ext cx="5905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1" descr="Logo_EAC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56550" y="6345238"/>
            <a:ext cx="10509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2052" name="Picture 4" descr="European-Un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ob_ee81eb4e1c7d3389f789433e9b1cfa96_erasm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138" y="2954338"/>
            <a:ext cx="7199312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667625" cy="157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</a:t>
            </a:r>
          </a:p>
          <a:p>
            <a:pPr algn="ctr"/>
            <a:r>
              <a:rPr lang="ro-RO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educatie, formare profesionala, tineret si sport</a:t>
            </a:r>
          </a:p>
          <a:p>
            <a:pPr algn="ctr"/>
            <a:r>
              <a:rPr lang="ro-RO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</p:spTree>
    <p:custDataLst>
      <p:tags r:id="rId2"/>
    </p:custData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uropean-Union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Ce se intampla cu programele</a:t>
            </a:r>
            <a:b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actuale?</a:t>
            </a:r>
          </a:p>
        </p:txBody>
      </p:sp>
      <p:sp>
        <p:nvSpPr>
          <p:cNvPr id="3573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59338" y="2708275"/>
            <a:ext cx="3238500" cy="6921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400" b="1" smtClean="0">
                <a:latin typeface="Calibri" pitchFamily="34" charset="0"/>
              </a:rPr>
              <a:t>KA1</a:t>
            </a:r>
          </a:p>
        </p:txBody>
      </p:sp>
      <p:sp>
        <p:nvSpPr>
          <p:cNvPr id="357381" name="Rectangle 4"/>
          <p:cNvSpPr>
            <a:spLocks noChangeArrowheads="1"/>
          </p:cNvSpPr>
          <p:nvPr/>
        </p:nvSpPr>
        <p:spPr bwMode="auto">
          <a:xfrm>
            <a:off x="468313" y="1484313"/>
            <a:ext cx="3810000" cy="3168650"/>
          </a:xfrm>
          <a:prstGeom prst="rect">
            <a:avLst/>
          </a:prstGeom>
          <a:solidFill>
            <a:srgbClr val="000099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Tineret in Actiune</a:t>
            </a:r>
          </a:p>
          <a:p>
            <a:pPr marL="742950" lvl="1" indent="-285750" algn="ctr"/>
            <a:endParaRPr lang="ro-RO" sz="2000" b="1">
              <a:latin typeface="Calibri" pitchFamily="34" charset="0"/>
            </a:endParaRPr>
          </a:p>
          <a:p>
            <a:pPr marL="742950" lvl="1" indent="-285750" algn="ctr"/>
            <a:r>
              <a:rPr lang="en-US" sz="2000" b="1">
                <a:latin typeface="Calibri" pitchFamily="34" charset="0"/>
              </a:rPr>
              <a:t>Schimburi de tineri</a:t>
            </a:r>
          </a:p>
          <a:p>
            <a:pPr marL="742950" lvl="1" indent="-285750" algn="ctr"/>
            <a:r>
              <a:rPr lang="en-US" sz="2000" b="1">
                <a:latin typeface="Calibri" pitchFamily="34" charset="0"/>
              </a:rPr>
              <a:t>Serviciul European de voluntariat</a:t>
            </a:r>
          </a:p>
          <a:p>
            <a:pPr marL="742950" lvl="1" indent="-285750" algn="ctr"/>
            <a:r>
              <a:rPr lang="en-US" sz="2000" b="1">
                <a:latin typeface="Calibri" pitchFamily="34" charset="0"/>
              </a:rPr>
              <a:t>Proiecte de formare si retele</a:t>
            </a:r>
          </a:p>
          <a:p>
            <a:pPr marL="742950" lvl="1" indent="-285750"/>
            <a:endParaRPr lang="en-US" sz="2000" b="1">
              <a:latin typeface="Calibri" pitchFamily="34" charset="0"/>
            </a:endParaRPr>
          </a:p>
          <a:p>
            <a:pPr marL="742950" lvl="1" indent="-285750" algn="ctr"/>
            <a:endParaRPr lang="ro-RO" sz="2000" b="1">
              <a:latin typeface="Calibri" pitchFamily="34" charset="0"/>
            </a:endParaRPr>
          </a:p>
          <a:p>
            <a:pPr marL="742950" lvl="1" indent="-285750" algn="ctr"/>
            <a:r>
              <a:rPr lang="en-US" sz="2000" b="1">
                <a:latin typeface="Calibri" pitchFamily="34" charset="0"/>
              </a:rPr>
              <a:t>Proiecte pentru democratie</a:t>
            </a:r>
          </a:p>
        </p:txBody>
      </p:sp>
      <p:sp>
        <p:nvSpPr>
          <p:cNvPr id="357382" name="AutoShape 5"/>
          <p:cNvSpPr>
            <a:spLocks/>
          </p:cNvSpPr>
          <p:nvPr/>
        </p:nvSpPr>
        <p:spPr bwMode="auto">
          <a:xfrm>
            <a:off x="4284663" y="2492375"/>
            <a:ext cx="381000" cy="1176338"/>
          </a:xfrm>
          <a:prstGeom prst="rightBrace">
            <a:avLst>
              <a:gd name="adj1" fmla="val 257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7383" name="AutoShape 6"/>
          <p:cNvSpPr>
            <a:spLocks/>
          </p:cNvSpPr>
          <p:nvPr/>
        </p:nvSpPr>
        <p:spPr bwMode="auto">
          <a:xfrm>
            <a:off x="4284663" y="3644900"/>
            <a:ext cx="381000" cy="936625"/>
          </a:xfrm>
          <a:prstGeom prst="rightBrace">
            <a:avLst>
              <a:gd name="adj1" fmla="val 204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7384" name="Rectangle 7"/>
          <p:cNvSpPr>
            <a:spLocks noChangeArrowheads="1"/>
          </p:cNvSpPr>
          <p:nvPr/>
        </p:nvSpPr>
        <p:spPr bwMode="auto">
          <a:xfrm>
            <a:off x="4814888" y="3716338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b="1">
                <a:latin typeface="Calibri" pitchFamily="34" charset="0"/>
              </a:rPr>
              <a:t>KA2</a:t>
            </a:r>
          </a:p>
        </p:txBody>
      </p:sp>
      <p:sp>
        <p:nvSpPr>
          <p:cNvPr id="357385" name="AutoShape 9"/>
          <p:cNvSpPr>
            <a:spLocks/>
          </p:cNvSpPr>
          <p:nvPr/>
        </p:nvSpPr>
        <p:spPr bwMode="auto">
          <a:xfrm>
            <a:off x="5940425" y="2420938"/>
            <a:ext cx="381000" cy="1223962"/>
          </a:xfrm>
          <a:prstGeom prst="leftBrace">
            <a:avLst>
              <a:gd name="adj1" fmla="val 267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7386" name="AutoShape 10"/>
          <p:cNvSpPr>
            <a:spLocks/>
          </p:cNvSpPr>
          <p:nvPr/>
        </p:nvSpPr>
        <p:spPr bwMode="auto">
          <a:xfrm>
            <a:off x="5867400" y="3644900"/>
            <a:ext cx="381000" cy="1008063"/>
          </a:xfrm>
          <a:prstGeom prst="leftBrace">
            <a:avLst>
              <a:gd name="adj1" fmla="val 220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6516688" y="3716338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 b="1">
                <a:solidFill>
                  <a:schemeClr val="tx2"/>
                </a:solidFill>
                <a:latin typeface="Calibri" pitchFamily="34" charset="0"/>
              </a:rPr>
              <a:t>Parteneriate strategice</a:t>
            </a:r>
          </a:p>
        </p:txBody>
      </p:sp>
      <p:sp>
        <p:nvSpPr>
          <p:cNvPr id="357388" name="Rectangle 12"/>
          <p:cNvSpPr>
            <a:spLocks noChangeArrowheads="1"/>
          </p:cNvSpPr>
          <p:nvPr/>
        </p:nvSpPr>
        <p:spPr bwMode="auto">
          <a:xfrm>
            <a:off x="6227763" y="2492375"/>
            <a:ext cx="2916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Proiecte de mobiliate pentru </a:t>
            </a:r>
            <a:r>
              <a:rPr lang="ro-RO" sz="2000" b="1">
                <a:solidFill>
                  <a:schemeClr val="tx2"/>
                </a:solidFill>
                <a:latin typeface="Calibri" pitchFamily="34" charset="0"/>
              </a:rPr>
              <a:t>tineri și lucrători în domeniul tineretului</a:t>
            </a: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7389" name="Rectangle 13"/>
          <p:cNvSpPr>
            <a:spLocks noChangeArrowheads="1"/>
          </p:cNvSpPr>
          <p:nvPr/>
        </p:nvSpPr>
        <p:spPr bwMode="auto">
          <a:xfrm>
            <a:off x="250825" y="5373688"/>
            <a:ext cx="53292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alibri" pitchFamily="34" charset="0"/>
              </a:rPr>
              <a:t>Intalniri ale tinerilor (transnationale) cu  responsabilii  politicilor de tineret</a:t>
            </a:r>
          </a:p>
        </p:txBody>
      </p:sp>
      <p:sp>
        <p:nvSpPr>
          <p:cNvPr id="357390" name="Line 14"/>
          <p:cNvSpPr>
            <a:spLocks noChangeShapeType="1"/>
          </p:cNvSpPr>
          <p:nvPr/>
        </p:nvSpPr>
        <p:spPr bwMode="auto">
          <a:xfrm>
            <a:off x="5076825" y="58054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57391" name="Rectangle 15"/>
          <p:cNvSpPr>
            <a:spLocks noChangeArrowheads="1"/>
          </p:cNvSpPr>
          <p:nvPr/>
        </p:nvSpPr>
        <p:spPr bwMode="auto">
          <a:xfrm>
            <a:off x="5940425" y="5300663"/>
            <a:ext cx="3203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b="1">
                <a:latin typeface="Calibri" pitchFamily="34" charset="0"/>
              </a:rPr>
              <a:t>KA 3 - Sprijin pentru  reforma politicilor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5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5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35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5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5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build="p"/>
      <p:bldP spid="357381" grpId="0" animBg="1"/>
      <p:bldP spid="357382" grpId="0" animBg="1"/>
      <p:bldP spid="357383" grpId="0" animBg="1"/>
      <p:bldP spid="357384" grpId="0"/>
      <p:bldP spid="357385" grpId="0" animBg="1"/>
      <p:bldP spid="357386" grpId="0" animBg="1"/>
      <p:bldP spid="357387" grpId="0"/>
      <p:bldP spid="357388" grpId="0"/>
      <p:bldP spid="357389" grpId="0"/>
      <p:bldP spid="357390" grpId="0" animBg="1"/>
      <p:bldP spid="3573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0"/>
            <a:ext cx="36496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1196975"/>
            <a:ext cx="55610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114800"/>
            <a:ext cx="579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23850" y="2708275"/>
            <a:ext cx="8569325" cy="2901950"/>
          </a:xfrm>
          <a:prstGeom prst="rect">
            <a:avLst/>
          </a:prstGeom>
          <a:solidFill>
            <a:srgbClr val="0000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o-RO" sz="1600" b="1">
                <a:solidFill>
                  <a:srgbClr val="FFFF00"/>
                </a:solidFill>
              </a:rPr>
              <a:t>R</a:t>
            </a:r>
            <a:r>
              <a:rPr lang="en-US" sz="1600" b="1">
                <a:solidFill>
                  <a:srgbClr val="FFFF00"/>
                </a:solidFill>
              </a:rPr>
              <a:t>apoartele finale nu trebuie sa fie insotite de facturi, chitante, alte documente financiare justificative</a:t>
            </a:r>
            <a:r>
              <a:rPr lang="ro-RO" sz="1600" b="1">
                <a:solidFill>
                  <a:srgbClr val="FFFF00"/>
                </a:solidFill>
              </a:rPr>
              <a:t>, </a:t>
            </a:r>
            <a:r>
              <a:rPr lang="en-US" sz="1600" b="1">
                <a:solidFill>
                  <a:srgbClr val="FFFF00"/>
                </a:solidFill>
              </a:rPr>
              <a:t>in schimb, trebuie sa dovedeasca indeplinirea obiectivelor proiectului si obtinerea rezultatelor/produselor/impactului la un nivel calitativ  cel putin satisfacator</a:t>
            </a:r>
          </a:p>
          <a:p>
            <a:pPr algn="just"/>
            <a:endParaRPr lang="ro-RO" sz="1600" b="1">
              <a:solidFill>
                <a:srgbClr val="FFFF00"/>
              </a:solidFill>
            </a:endParaRPr>
          </a:p>
          <a:p>
            <a:pPr algn="just"/>
            <a:r>
              <a:rPr lang="en-US" sz="1600" b="1">
                <a:solidFill>
                  <a:srgbClr val="FFFF00"/>
                </a:solidFill>
              </a:rPr>
              <a:t>Calitatea, impactul produs in institutie/local ( masurat), transferabilitatea rezultatelor in afara parteneriatului constituie cerintele principale ale Comisiei de la proiectele finantate in Erasmus+</a:t>
            </a:r>
          </a:p>
          <a:p>
            <a:pPr algn="just"/>
            <a:endParaRPr lang="ro-RO" sz="1600" b="1">
              <a:solidFill>
                <a:srgbClr val="FFFF00"/>
              </a:solidFill>
            </a:endParaRPr>
          </a:p>
          <a:p>
            <a:pPr algn="just"/>
            <a:r>
              <a:rPr lang="en-US" sz="1600" b="1">
                <a:solidFill>
                  <a:srgbClr val="FFFF00"/>
                </a:solidFill>
              </a:rPr>
              <a:t>Principiile co-finantarii si de non-profit se vor asigura implicit prin nivelul granturilor  (deci nu se vor mai verifica prin documente)</a:t>
            </a:r>
            <a:r>
              <a:rPr lang="en-US">
                <a:solidFill>
                  <a:srgbClr val="FFFF00"/>
                </a:solidFill>
              </a:rPr>
              <a:t>   </a:t>
            </a:r>
          </a:p>
        </p:txBody>
      </p:sp>
      <p:pic>
        <p:nvPicPr>
          <p:cNvPr id="14341" name="Picture 5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125538"/>
            <a:ext cx="36496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5219700" y="1196975"/>
            <a:ext cx="2895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Caracteristici generale ale </a:t>
            </a:r>
          </a:p>
          <a:p>
            <a:pPr algn="ctr"/>
            <a:r>
              <a:rPr lang="it-IT" sz="2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noului program</a:t>
            </a:r>
            <a:endParaRPr lang="ro-RO" sz="2000" kern="1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0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0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0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107950" y="501650"/>
            <a:ext cx="8893175" cy="6218238"/>
          </a:xfrm>
          <a:prstGeom prst="rect">
            <a:avLst/>
          </a:prstGeom>
          <a:solidFill>
            <a:srgbClr val="0000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3200">
                <a:latin typeface="Arial Narrow" pitchFamily="34" charset="0"/>
              </a:rPr>
              <a:t>Impact mai puternic</a:t>
            </a:r>
            <a:r>
              <a:rPr lang="ro-RO">
                <a:latin typeface="Arial Narrow" pitchFamily="34" charset="0"/>
              </a:rPr>
              <a:t>   înseamnă ...</a:t>
            </a:r>
            <a:br>
              <a:rPr lang="ro-RO">
                <a:latin typeface="Arial Narrow" pitchFamily="34" charset="0"/>
              </a:rPr>
            </a:br>
            <a:endParaRPr lang="ro-RO" sz="1000">
              <a:latin typeface="Arial Narrow" pitchFamily="34" charset="0"/>
            </a:endParaRPr>
          </a:p>
          <a:p>
            <a:endParaRPr lang="ro-RO" sz="2000">
              <a:latin typeface="Arial Narrow" pitchFamily="34" charset="0"/>
            </a:endParaRPr>
          </a:p>
          <a:p>
            <a:r>
              <a:rPr lang="ro-RO" sz="2000">
                <a:latin typeface="Arial Narrow" pitchFamily="34" charset="0"/>
              </a:rPr>
              <a:t>abordare instituțională </a:t>
            </a:r>
          </a:p>
          <a:p>
            <a:endParaRPr lang="ro-RO" sz="1000">
              <a:latin typeface="Arial Narrow" pitchFamily="34" charset="0"/>
            </a:endParaRPr>
          </a:p>
          <a:p>
            <a:r>
              <a:rPr lang="ro-RO" sz="2000">
                <a:latin typeface="Arial Narrow" pitchFamily="34" charset="0"/>
              </a:rPr>
              <a:t>accent puternic pe calitate și recunoaștere a mobilităţii de învăţare</a:t>
            </a:r>
            <a:br>
              <a:rPr lang="ro-RO" sz="2000">
                <a:latin typeface="Arial Narrow" pitchFamily="34" charset="0"/>
              </a:rPr>
            </a:br>
            <a:endParaRPr lang="ro-RO" sz="1000">
              <a:latin typeface="Arial Narrow" pitchFamily="34" charset="0"/>
            </a:endParaRPr>
          </a:p>
          <a:p>
            <a:r>
              <a:rPr lang="ro-RO" sz="2000">
                <a:latin typeface="Arial Narrow" pitchFamily="34" charset="0"/>
              </a:rPr>
              <a:t>sprijin puternic pentru mobilitatea personalului din toate domeniile</a:t>
            </a:r>
            <a:br>
              <a:rPr lang="ro-RO" sz="2000">
                <a:latin typeface="Arial Narrow" pitchFamily="34" charset="0"/>
              </a:rPr>
            </a:br>
            <a:endParaRPr lang="ro-RO" sz="1000">
              <a:latin typeface="Arial Narrow" pitchFamily="34" charset="0"/>
            </a:endParaRPr>
          </a:p>
          <a:p>
            <a:r>
              <a:rPr lang="ro-RO" sz="2000">
                <a:latin typeface="Arial Narrow" pitchFamily="34" charset="0"/>
              </a:rPr>
              <a:t>cooperarea trans-sectorială între toate domeniile de educație, formare profesională și tineret</a:t>
            </a:r>
            <a:br>
              <a:rPr lang="ro-RO" sz="2000">
                <a:latin typeface="Arial Narrow" pitchFamily="34" charset="0"/>
              </a:rPr>
            </a:br>
            <a:endParaRPr lang="ro-RO" sz="1000">
              <a:latin typeface="Arial Narrow" pitchFamily="34" charset="0"/>
            </a:endParaRPr>
          </a:p>
          <a:p>
            <a:r>
              <a:rPr lang="ro-RO" sz="2000">
                <a:latin typeface="Arial Narrow" pitchFamily="34" charset="0"/>
              </a:rPr>
              <a:t>evaluare lingvistică sistematică și sprijin</a:t>
            </a:r>
          </a:p>
          <a:p>
            <a:endParaRPr lang="ro-RO" sz="1000">
              <a:latin typeface="Arial Narrow" pitchFamily="34" charset="0"/>
            </a:endParaRPr>
          </a:p>
          <a:p>
            <a:r>
              <a:rPr lang="ro-RO" sz="2000">
                <a:latin typeface="Arial Narrow" pitchFamily="34" charset="0"/>
              </a:rPr>
              <a:t>resurse educaționale deschise (OER) - acces liber, cerință pentru toate resursele educaționale dezvoltate în cadrul programului</a:t>
            </a:r>
          </a:p>
          <a:p>
            <a:endParaRPr lang="ro-RO" sz="1000">
              <a:latin typeface="Arial Narrow" pitchFamily="34" charset="0"/>
            </a:endParaRPr>
          </a:p>
          <a:p>
            <a:r>
              <a:rPr lang="ro-RO" sz="2000">
                <a:latin typeface="Arial Narrow" pitchFamily="34" charset="0"/>
              </a:rPr>
              <a:t>o strategie de diseminare şi de exploatare a rezultatelor proiectelor finanţate, inclusiv o platformă de diseminare</a:t>
            </a:r>
          </a:p>
          <a:p>
            <a:endParaRPr lang="ro-RO" sz="1000">
              <a:latin typeface="Arial Narrow" pitchFamily="34" charset="0"/>
            </a:endParaRPr>
          </a:p>
          <a:p>
            <a:r>
              <a:rPr lang="ro-RO" sz="2000">
                <a:latin typeface="Arial Narrow" pitchFamily="34" charset="0"/>
              </a:rPr>
              <a:t>o cooperare mai strânsă între agențiile naționale și Agenția Executivă pentru diseminarea rezultatelor</a:t>
            </a:r>
            <a:br>
              <a:rPr lang="ro-RO" sz="2000">
                <a:latin typeface="Arial Narrow" pitchFamily="34" charset="0"/>
              </a:rPr>
            </a:br>
            <a:endParaRPr lang="ro-RO" sz="1000">
              <a:latin typeface="Arial Narrow" pitchFamily="34" charset="0"/>
            </a:endParaRPr>
          </a:p>
          <a:p>
            <a:r>
              <a:rPr lang="ro-RO" sz="2000">
                <a:latin typeface="Arial Narrow" pitchFamily="34" charset="0"/>
              </a:rPr>
              <a:t>analiză bazată pe dovezi, folosind indicatori stabiliţi încă de la startul programului</a:t>
            </a:r>
          </a:p>
          <a:p>
            <a:pPr algn="just"/>
            <a:endParaRPr lang="en-US" sz="200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15364" name="Picture 5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4338" y="0"/>
            <a:ext cx="36496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0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30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0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0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30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307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07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307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307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16388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403350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1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179388" y="1557338"/>
            <a:ext cx="43211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FF"/>
                </a:solidFill>
              </a:rPr>
              <a:t>Activitati care se finanteaza:</a:t>
            </a:r>
          </a:p>
          <a:p>
            <a:endParaRPr lang="ro-RO" sz="800" b="1">
              <a:solidFill>
                <a:srgbClr val="0000FF"/>
              </a:solidFill>
            </a:endParaRPr>
          </a:p>
          <a:p>
            <a:pPr algn="just">
              <a:spcAft>
                <a:spcPct val="30000"/>
              </a:spcAft>
            </a:pPr>
            <a:r>
              <a:rPr lang="en-US" sz="1400" b="1">
                <a:solidFill>
                  <a:srgbClr val="0000FF"/>
                </a:solidFill>
              </a:rPr>
              <a:t>Mobilitatea studen</a:t>
            </a:r>
            <a:r>
              <a:rPr lang="ro-RO" sz="1400" b="1">
                <a:solidFill>
                  <a:srgbClr val="0000FF"/>
                </a:solidFill>
              </a:rPr>
              <a:t>ţ</a:t>
            </a:r>
            <a:r>
              <a:rPr lang="en-US" sz="1400" b="1">
                <a:solidFill>
                  <a:srgbClr val="0000FF"/>
                </a:solidFill>
              </a:rPr>
              <a:t>ilor, a elevilor din </a:t>
            </a:r>
            <a:r>
              <a:rPr lang="ro-RO" sz="1400" b="1">
                <a:solidFill>
                  <a:srgbClr val="0000FF"/>
                </a:solidFill>
              </a:rPr>
              <a:t>ş</a:t>
            </a:r>
            <a:r>
              <a:rPr lang="en-US" sz="1400" b="1">
                <a:solidFill>
                  <a:srgbClr val="0000FF"/>
                </a:solidFill>
              </a:rPr>
              <a:t>colile VET, a tinerilor voluntari </a:t>
            </a:r>
            <a:r>
              <a:rPr lang="ro-RO" sz="1400" b="1">
                <a:solidFill>
                  <a:srgbClr val="0000FF"/>
                </a:solidFill>
              </a:rPr>
              <a:t>î</a:t>
            </a:r>
            <a:r>
              <a:rPr lang="en-US" sz="1400" b="1">
                <a:solidFill>
                  <a:srgbClr val="0000FF"/>
                </a:solidFill>
              </a:rPr>
              <a:t>n</a:t>
            </a:r>
            <a:r>
              <a:rPr lang="ro-RO" sz="1400" b="1">
                <a:solidFill>
                  <a:srgbClr val="0000FF"/>
                </a:solidFill>
              </a:rPr>
              <a:t> </a:t>
            </a:r>
            <a:r>
              <a:rPr lang="en-US" sz="1400" b="1">
                <a:solidFill>
                  <a:srgbClr val="0000FF"/>
                </a:solidFill>
              </a:rPr>
              <a:t>SEV </a:t>
            </a:r>
            <a:r>
              <a:rPr lang="ro-RO" sz="1400" b="1">
                <a:solidFill>
                  <a:srgbClr val="0000FF"/>
                </a:solidFill>
              </a:rPr>
              <a:t>ş</a:t>
            </a:r>
            <a:r>
              <a:rPr lang="en-US" sz="1400" b="1">
                <a:solidFill>
                  <a:srgbClr val="0000FF"/>
                </a:solidFill>
              </a:rPr>
              <a:t>i a grupurilor de tineri (schimburi de tineri)</a:t>
            </a:r>
            <a:endParaRPr lang="ro-RO" sz="1400" b="1">
              <a:solidFill>
                <a:srgbClr val="0000FF"/>
              </a:solidFill>
            </a:endParaRPr>
          </a:p>
          <a:p>
            <a:pPr algn="just"/>
            <a:endParaRPr lang="ro-RO" sz="800" b="1">
              <a:solidFill>
                <a:srgbClr val="0000FF"/>
              </a:solidFill>
            </a:endParaRPr>
          </a:p>
          <a:p>
            <a:pPr algn="just"/>
            <a:r>
              <a:rPr lang="en-US" sz="1400" b="1">
                <a:solidFill>
                  <a:srgbClr val="0000FF"/>
                </a:solidFill>
              </a:rPr>
              <a:t>Mobilitatea profesioni</a:t>
            </a:r>
            <a:r>
              <a:rPr lang="ro-RO" sz="1400" b="1">
                <a:solidFill>
                  <a:srgbClr val="0000FF"/>
                </a:solidFill>
              </a:rPr>
              <a:t>ş</a:t>
            </a:r>
            <a:r>
              <a:rPr lang="en-US" sz="1400" b="1">
                <a:solidFill>
                  <a:srgbClr val="0000FF"/>
                </a:solidFill>
              </a:rPr>
              <a:t>tilor din sectoarele educa</a:t>
            </a:r>
            <a:r>
              <a:rPr lang="ro-RO" sz="1400" b="1">
                <a:solidFill>
                  <a:srgbClr val="0000FF"/>
                </a:solidFill>
              </a:rPr>
              <a:t>ţ</a:t>
            </a:r>
            <a:r>
              <a:rPr lang="en-US" sz="1400" b="1">
                <a:solidFill>
                  <a:srgbClr val="0000FF"/>
                </a:solidFill>
              </a:rPr>
              <a:t>ie, formare </a:t>
            </a:r>
            <a:r>
              <a:rPr lang="ro-RO" sz="1400" b="1">
                <a:solidFill>
                  <a:srgbClr val="0000FF"/>
                </a:solidFill>
              </a:rPr>
              <a:t>ş</a:t>
            </a:r>
            <a:r>
              <a:rPr lang="en-US" sz="1400" b="1">
                <a:solidFill>
                  <a:srgbClr val="0000FF"/>
                </a:solidFill>
              </a:rPr>
              <a:t>i tineret (profesori, alte tipuri de personal didactic,  formatori, lucr</a:t>
            </a:r>
            <a:r>
              <a:rPr lang="ro-RO" sz="1400" b="1">
                <a:solidFill>
                  <a:srgbClr val="0000FF"/>
                </a:solidFill>
              </a:rPr>
              <a:t>ă</a:t>
            </a:r>
            <a:r>
              <a:rPr lang="en-US" sz="1400" b="1">
                <a:solidFill>
                  <a:srgbClr val="0000FF"/>
                </a:solidFill>
              </a:rPr>
              <a:t>tori de tineret-</a:t>
            </a:r>
            <a:r>
              <a:rPr lang="ro-RO" sz="1400" b="1">
                <a:solidFill>
                  <a:srgbClr val="0000FF"/>
                </a:solidFill>
              </a:rPr>
              <a:t>î</a:t>
            </a:r>
            <a:r>
              <a:rPr lang="en-US" sz="1400" b="1">
                <a:solidFill>
                  <a:srgbClr val="0000FF"/>
                </a:solidFill>
              </a:rPr>
              <a:t>n general persoane care lucreaza intr-o/</a:t>
            </a:r>
            <a:r>
              <a:rPr lang="ro-RO" sz="1400" b="1">
                <a:solidFill>
                  <a:srgbClr val="0000FF"/>
                </a:solidFill>
              </a:rPr>
              <a:t> </a:t>
            </a:r>
            <a:r>
              <a:rPr lang="en-US" sz="1400" b="1">
                <a:solidFill>
                  <a:srgbClr val="0000FF"/>
                </a:solidFill>
              </a:rPr>
              <a:t>pentru o institu</a:t>
            </a:r>
            <a:r>
              <a:rPr lang="ro-RO" sz="1400" b="1">
                <a:solidFill>
                  <a:srgbClr val="0000FF"/>
                </a:solidFill>
              </a:rPr>
              <a:t>ţ</a:t>
            </a:r>
            <a:r>
              <a:rPr lang="en-US" sz="1400" b="1">
                <a:solidFill>
                  <a:srgbClr val="0000FF"/>
                </a:solidFill>
              </a:rPr>
              <a:t>ie/organiza</a:t>
            </a:r>
            <a:r>
              <a:rPr lang="ro-RO" sz="1400" b="1">
                <a:solidFill>
                  <a:srgbClr val="0000FF"/>
                </a:solidFill>
              </a:rPr>
              <a:t>ţ</a:t>
            </a:r>
            <a:r>
              <a:rPr lang="en-US" sz="1400" b="1">
                <a:solidFill>
                  <a:srgbClr val="0000FF"/>
                </a:solidFill>
              </a:rPr>
              <a:t>ie cu scop educa</a:t>
            </a:r>
            <a:r>
              <a:rPr lang="ro-RO" sz="1400" b="1">
                <a:solidFill>
                  <a:srgbClr val="0000FF"/>
                </a:solidFill>
              </a:rPr>
              <a:t>ţ</a:t>
            </a:r>
            <a:r>
              <a:rPr lang="en-US" sz="1400" b="1">
                <a:solidFill>
                  <a:srgbClr val="0000FF"/>
                </a:solidFill>
              </a:rPr>
              <a:t>ional )</a:t>
            </a:r>
          </a:p>
        </p:txBody>
      </p:sp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179388" y="4221163"/>
            <a:ext cx="42481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1400" b="1">
                <a:solidFill>
                  <a:srgbClr val="0000FF"/>
                </a:solidFill>
              </a:rPr>
              <a:t>Mobilitatea poate lua forma unei misiuni de predare/ formare la org</a:t>
            </a:r>
            <a:r>
              <a:rPr lang="ro-RO" sz="1400" b="1">
                <a:solidFill>
                  <a:srgbClr val="0000FF"/>
                </a:solidFill>
              </a:rPr>
              <a:t>anizaţia</a:t>
            </a:r>
            <a:r>
              <a:rPr lang="en-US" sz="1400" b="1">
                <a:solidFill>
                  <a:srgbClr val="0000FF"/>
                </a:solidFill>
              </a:rPr>
              <a:t> partener</a:t>
            </a:r>
            <a:r>
              <a:rPr lang="ro-RO" sz="1400" b="1">
                <a:solidFill>
                  <a:srgbClr val="0000FF"/>
                </a:solidFill>
              </a:rPr>
              <a:t>ă</a:t>
            </a:r>
            <a:r>
              <a:rPr lang="en-US" sz="1400" b="1">
                <a:solidFill>
                  <a:srgbClr val="0000FF"/>
                </a:solidFill>
              </a:rPr>
              <a:t>, dezvoltare profesional</a:t>
            </a:r>
            <a:r>
              <a:rPr lang="ro-RO" sz="1400" b="1">
                <a:solidFill>
                  <a:srgbClr val="0000FF"/>
                </a:solidFill>
              </a:rPr>
              <a:t>ă</a:t>
            </a:r>
            <a:r>
              <a:rPr lang="en-US" sz="1400" b="1">
                <a:solidFill>
                  <a:srgbClr val="0000FF"/>
                </a:solidFill>
              </a:rPr>
              <a:t> prin participarea la un curs structurat, la job shadowing, plasament, ateliere de formare</a:t>
            </a:r>
            <a:r>
              <a:rPr lang="ro-RO" sz="1400" b="1">
                <a:solidFill>
                  <a:srgbClr val="0000FF"/>
                </a:solidFill>
              </a:rPr>
              <a:t>.</a:t>
            </a:r>
            <a:endParaRPr lang="en-US" sz="1400" b="1">
              <a:solidFill>
                <a:srgbClr val="0000FF"/>
              </a:solidFill>
            </a:endParaRPr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79388" y="5445125"/>
            <a:ext cx="43211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o-RO" sz="1400" b="1" dirty="0">
                <a:solidFill>
                  <a:srgbClr val="0000FF"/>
                </a:solidFill>
              </a:rPr>
              <a:t>O </a:t>
            </a:r>
            <a:r>
              <a:rPr lang="en-US" sz="1400" b="1" dirty="0" err="1">
                <a:solidFill>
                  <a:srgbClr val="0000FF"/>
                </a:solidFill>
              </a:rPr>
              <a:t>organizatie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poate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candida</a:t>
            </a:r>
            <a:r>
              <a:rPr lang="en-US" sz="1400" b="1" dirty="0">
                <a:solidFill>
                  <a:srgbClr val="0000FF"/>
                </a:solidFill>
              </a:rPr>
              <a:t> la un </a:t>
            </a:r>
            <a:r>
              <a:rPr lang="en-US" sz="1400" b="1" dirty="0" err="1">
                <a:solidFill>
                  <a:srgbClr val="0000FF"/>
                </a:solidFill>
              </a:rPr>
              <a:t>proiect</a:t>
            </a:r>
            <a:r>
              <a:rPr lang="en-US" sz="1400" b="1" dirty="0">
                <a:solidFill>
                  <a:srgbClr val="0000FF"/>
                </a:solidFill>
              </a:rPr>
              <a:t> de </a:t>
            </a:r>
            <a:r>
              <a:rPr lang="en-US" sz="1400" b="1" dirty="0" err="1">
                <a:solidFill>
                  <a:srgbClr val="0000FF"/>
                </a:solidFill>
              </a:rPr>
              <a:t>mobilitate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pentru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personalul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propriu</a:t>
            </a:r>
            <a:r>
              <a:rPr lang="en-US" sz="1400" b="1" dirty="0">
                <a:solidFill>
                  <a:srgbClr val="0000FF"/>
                </a:solidFill>
              </a:rPr>
              <a:t>, </a:t>
            </a:r>
            <a:r>
              <a:rPr lang="en-US" sz="1400" b="1" dirty="0" err="1">
                <a:solidFill>
                  <a:srgbClr val="0000FF"/>
                </a:solidFill>
              </a:rPr>
              <a:t>sau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poate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fi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liderul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unui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consor</a:t>
            </a:r>
            <a:r>
              <a:rPr lang="ro-RO" sz="1400" b="1" dirty="0">
                <a:solidFill>
                  <a:srgbClr val="0000FF"/>
                </a:solidFill>
              </a:rPr>
              <a:t>ţ</a:t>
            </a:r>
            <a:r>
              <a:rPr lang="en-US" sz="1400" b="1" dirty="0" err="1">
                <a:solidFill>
                  <a:srgbClr val="0000FF"/>
                </a:solidFill>
              </a:rPr>
              <a:t>iu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ro-RO" sz="1400" b="1" dirty="0">
                <a:solidFill>
                  <a:srgbClr val="0000FF"/>
                </a:solidFill>
              </a:rPr>
              <a:t>ş</a:t>
            </a:r>
            <a:r>
              <a:rPr lang="en-US" sz="1400" b="1" dirty="0" err="1">
                <a:solidFill>
                  <a:srgbClr val="0000FF"/>
                </a:solidFill>
              </a:rPr>
              <a:t>i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</a:rPr>
              <a:t>candideaz</a:t>
            </a:r>
            <a:r>
              <a:rPr lang="ro-RO" sz="1400" b="1" dirty="0" smtClean="0">
                <a:solidFill>
                  <a:srgbClr val="0000FF"/>
                </a:solidFill>
              </a:rPr>
              <a:t>ă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pentru</a:t>
            </a:r>
            <a:r>
              <a:rPr lang="en-US" sz="1400" b="1" dirty="0">
                <a:solidFill>
                  <a:srgbClr val="0000FF"/>
                </a:solidFill>
              </a:rPr>
              <a:t> a </a:t>
            </a:r>
            <a:r>
              <a:rPr lang="en-US" sz="1400" b="1" dirty="0" err="1">
                <a:solidFill>
                  <a:srgbClr val="0000FF"/>
                </a:solidFill>
              </a:rPr>
              <a:t>trimite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ro-RO" sz="1400" b="1" dirty="0">
                <a:solidFill>
                  <a:srgbClr val="0000FF"/>
                </a:solidFill>
              </a:rPr>
              <a:t>î</a:t>
            </a:r>
            <a:r>
              <a:rPr lang="en-US" sz="1400" b="1" dirty="0">
                <a:solidFill>
                  <a:srgbClr val="0000FF"/>
                </a:solidFill>
              </a:rPr>
              <a:t>n </a:t>
            </a:r>
            <a:r>
              <a:rPr lang="en-US" sz="1400" b="1" dirty="0" err="1">
                <a:solidFill>
                  <a:srgbClr val="0000FF"/>
                </a:solidFill>
              </a:rPr>
              <a:t>mobilitate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perso</a:t>
            </a:r>
            <a:r>
              <a:rPr lang="ro-RO" sz="1400" b="1" dirty="0">
                <a:solidFill>
                  <a:srgbClr val="0000FF"/>
                </a:solidFill>
              </a:rPr>
              <a:t>n</a:t>
            </a:r>
            <a:r>
              <a:rPr lang="en-US" sz="1400" b="1" dirty="0">
                <a:solidFill>
                  <a:srgbClr val="0000FF"/>
                </a:solidFill>
              </a:rPr>
              <a:t>al din </a:t>
            </a:r>
            <a:r>
              <a:rPr lang="en-US" sz="1400" b="1" dirty="0" err="1">
                <a:solidFill>
                  <a:srgbClr val="0000FF"/>
                </a:solidFill>
              </a:rPr>
              <a:t>cadrul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organiza</a:t>
            </a:r>
            <a:r>
              <a:rPr lang="ro-RO" sz="1400" b="1" dirty="0">
                <a:solidFill>
                  <a:srgbClr val="0000FF"/>
                </a:solidFill>
              </a:rPr>
              <a:t>ţ</a:t>
            </a:r>
            <a:r>
              <a:rPr lang="en-US" sz="1400" b="1" dirty="0" err="1">
                <a:solidFill>
                  <a:srgbClr val="0000FF"/>
                </a:solidFill>
              </a:rPr>
              <a:t>iilor</a:t>
            </a:r>
            <a:r>
              <a:rPr lang="en-US" sz="1400" b="1" dirty="0">
                <a:solidFill>
                  <a:srgbClr val="0000FF"/>
                </a:solidFill>
              </a:rPr>
              <a:t> din </a:t>
            </a:r>
            <a:r>
              <a:rPr lang="en-US" sz="1400" b="1" dirty="0" err="1">
                <a:solidFill>
                  <a:srgbClr val="0000FF"/>
                </a:solidFill>
              </a:rPr>
              <a:t>consor</a:t>
            </a:r>
            <a:r>
              <a:rPr lang="ro-RO" sz="1400" b="1" dirty="0">
                <a:solidFill>
                  <a:srgbClr val="0000FF"/>
                </a:solidFill>
              </a:rPr>
              <a:t>ţ</a:t>
            </a:r>
            <a:r>
              <a:rPr lang="en-US" sz="1400" b="1" dirty="0" err="1">
                <a:solidFill>
                  <a:srgbClr val="0000FF"/>
                </a:solidFill>
              </a:rPr>
              <a:t>iu</a:t>
            </a:r>
            <a:r>
              <a:rPr lang="ro-RO" sz="1400" b="1" dirty="0">
                <a:solidFill>
                  <a:srgbClr val="0000FF"/>
                </a:solidFill>
              </a:rPr>
              <a:t>.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4716463" y="1484313"/>
            <a:ext cx="3600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b="1">
                <a:solidFill>
                  <a:srgbClr val="0000FF"/>
                </a:solidFill>
              </a:rPr>
              <a:t>Caracteristicile mobilitatilor sunt in mare parte aceleasi ca in actualele programe</a:t>
            </a:r>
          </a:p>
        </p:txBody>
      </p:sp>
      <p:sp>
        <p:nvSpPr>
          <p:cNvPr id="16395" name="Text Box 7"/>
          <p:cNvSpPr txBox="1">
            <a:spLocks noChangeArrowheads="1"/>
          </p:cNvSpPr>
          <p:nvPr/>
        </p:nvSpPr>
        <p:spPr bwMode="auto">
          <a:xfrm>
            <a:off x="5219700" y="1125538"/>
            <a:ext cx="235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 Proiecte de mobilitate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36909" name="Rectangle 13"/>
          <p:cNvSpPr>
            <a:spLocks noChangeArrowheads="1"/>
          </p:cNvSpPr>
          <p:nvPr/>
        </p:nvSpPr>
        <p:spPr bwMode="auto">
          <a:xfrm>
            <a:off x="4716463" y="2205038"/>
            <a:ext cx="34559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o-RO" sz="1400" b="1" dirty="0">
                <a:solidFill>
                  <a:srgbClr val="0000FF"/>
                </a:solidFill>
              </a:rPr>
              <a:t>Până la sfârşitul anului 2020 se </a:t>
            </a:r>
            <a:r>
              <a:rPr lang="ro-RO" sz="1400" b="1" dirty="0" smtClean="0">
                <a:solidFill>
                  <a:srgbClr val="0000FF"/>
                </a:solidFill>
              </a:rPr>
              <a:t>doreste </a:t>
            </a:r>
            <a:r>
              <a:rPr lang="ro-RO" sz="1400" b="1" dirty="0">
                <a:solidFill>
                  <a:srgbClr val="0000FF"/>
                </a:solidFill>
              </a:rPr>
              <a:t>să fi beneficiat de mobilitate cu scop de formare profesiponală:</a:t>
            </a:r>
          </a:p>
          <a:p>
            <a:pPr algn="ctr"/>
            <a:r>
              <a:rPr lang="en-US" sz="1400" b="1" dirty="0">
                <a:solidFill>
                  <a:srgbClr val="FF3300"/>
                </a:solidFill>
              </a:rPr>
              <a:t>20% </a:t>
            </a:r>
            <a:r>
              <a:rPr lang="ro-RO" sz="1400" b="1" dirty="0">
                <a:solidFill>
                  <a:srgbClr val="FF3300"/>
                </a:solidFill>
              </a:rPr>
              <a:t>dintre studenţi </a:t>
            </a:r>
            <a:r>
              <a:rPr lang="en-US" sz="1400" b="1" dirty="0">
                <a:solidFill>
                  <a:srgbClr val="FF3300"/>
                </a:solidFill>
              </a:rPr>
              <a:t/>
            </a:r>
            <a:br>
              <a:rPr lang="en-US" sz="1400" b="1" dirty="0">
                <a:solidFill>
                  <a:srgbClr val="FF3300"/>
                </a:solidFill>
              </a:rPr>
            </a:br>
            <a:r>
              <a:rPr lang="en-US" sz="1400" b="1" dirty="0">
                <a:solidFill>
                  <a:srgbClr val="FF3300"/>
                </a:solidFill>
              </a:rPr>
              <a:t>6% </a:t>
            </a:r>
            <a:r>
              <a:rPr lang="ro-RO" sz="1400" b="1" dirty="0">
                <a:solidFill>
                  <a:srgbClr val="FF3300"/>
                </a:solidFill>
              </a:rPr>
              <a:t>din elevii din VET</a:t>
            </a:r>
            <a:br>
              <a:rPr lang="ro-RO" sz="1400" b="1" dirty="0">
                <a:solidFill>
                  <a:srgbClr val="FF3300"/>
                </a:solidFill>
              </a:rPr>
            </a:br>
            <a:r>
              <a:rPr lang="ro-RO" sz="1400" b="1" dirty="0">
                <a:solidFill>
                  <a:srgbClr val="0000FF"/>
                </a:solidFill>
              </a:rPr>
              <a:t/>
            </a:r>
            <a:br>
              <a:rPr lang="ro-RO" sz="1400" b="1" dirty="0">
                <a:solidFill>
                  <a:srgbClr val="0000FF"/>
                </a:solidFill>
              </a:rPr>
            </a:b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36910" name="Content Placeholder 2"/>
          <p:cNvSpPr>
            <a:spLocks/>
          </p:cNvSpPr>
          <p:nvPr/>
        </p:nvSpPr>
        <p:spPr bwMode="auto">
          <a:xfrm>
            <a:off x="4716463" y="4121150"/>
            <a:ext cx="33115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Clr>
                <a:srgbClr val="FFC000"/>
              </a:buClr>
              <a:buFont typeface="Wingdings" pitchFamily="2" charset="2"/>
              <a:buNone/>
            </a:pPr>
            <a:r>
              <a:rPr lang="fr-BE" sz="1400" b="1" dirty="0" err="1">
                <a:solidFill>
                  <a:srgbClr val="0033CC"/>
                </a:solidFill>
              </a:rPr>
              <a:t>Durat</a:t>
            </a:r>
            <a:r>
              <a:rPr lang="ro-RO" sz="1400" b="1" dirty="0">
                <a:solidFill>
                  <a:srgbClr val="0033CC"/>
                </a:solidFill>
              </a:rPr>
              <a:t>a</a:t>
            </a:r>
            <a:r>
              <a:rPr lang="fr-BE" sz="1400" b="1" dirty="0">
                <a:solidFill>
                  <a:srgbClr val="0033CC"/>
                </a:solidFill>
              </a:rPr>
              <a:t>?</a:t>
            </a:r>
          </a:p>
          <a:p>
            <a:pPr marL="342900" indent="-342900" eaLnBrk="1" hangingPunct="1">
              <a:buClr>
                <a:srgbClr val="FFC000"/>
              </a:buClr>
              <a:buFont typeface="Wingdings" pitchFamily="2" charset="2"/>
              <a:buNone/>
            </a:pPr>
            <a:r>
              <a:rPr lang="fr-BE" sz="1400" b="1" dirty="0">
                <a:solidFill>
                  <a:srgbClr val="0033CC"/>
                </a:solidFill>
              </a:rPr>
              <a:t>    </a:t>
            </a:r>
            <a:r>
              <a:rPr lang="ro-RO" sz="1400" b="1" dirty="0">
                <a:solidFill>
                  <a:srgbClr val="0033CC"/>
                </a:solidFill>
                <a:latin typeface="Arial Narrow" pitchFamily="34" charset="0"/>
              </a:rPr>
              <a:t>În tre 2 săptămâni şi 12 luni</a:t>
            </a:r>
            <a:endParaRPr lang="fr-BE" sz="1400" b="1" dirty="0">
              <a:solidFill>
                <a:srgbClr val="0033CC"/>
              </a:solidFill>
              <a:latin typeface="Arial Narrow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Font typeface="Wingdings" pitchFamily="2" charset="2"/>
              <a:buNone/>
            </a:pPr>
            <a:r>
              <a:rPr lang="ro-RO" sz="1400" b="1" dirty="0">
                <a:solidFill>
                  <a:srgbClr val="0033CC"/>
                </a:solidFill>
              </a:rPr>
              <a:t>Unde</a:t>
            </a:r>
            <a:r>
              <a:rPr lang="fr-BE" sz="1400" b="1" dirty="0">
                <a:solidFill>
                  <a:srgbClr val="0033CC"/>
                </a:solidFill>
              </a:rPr>
              <a:t>?</a:t>
            </a:r>
          </a:p>
          <a:p>
            <a:pPr marL="342900" indent="-342900" eaLnBrk="1" hangingPunct="1">
              <a:buClr>
                <a:srgbClr val="FFC000"/>
              </a:buClr>
              <a:buFont typeface="Wingdings" pitchFamily="2" charset="2"/>
              <a:buNone/>
            </a:pPr>
            <a:r>
              <a:rPr lang="fr-BE" sz="1400" b="1" dirty="0">
                <a:solidFill>
                  <a:srgbClr val="0033CC"/>
                </a:solidFill>
              </a:rPr>
              <a:t>    </a:t>
            </a:r>
            <a:r>
              <a:rPr lang="ro-RO" sz="1400" b="1" dirty="0">
                <a:solidFill>
                  <a:srgbClr val="0033CC"/>
                </a:solidFill>
                <a:latin typeface="Arial Narrow" pitchFamily="34" charset="0"/>
              </a:rPr>
              <a:t>La locul de muncă sau în şcoli VET ( cu o perioadă de învăţare la locul de muncă)</a:t>
            </a:r>
            <a:r>
              <a:rPr lang="fr-BE" sz="1400" b="1" dirty="0">
                <a:solidFill>
                  <a:srgbClr val="0033CC"/>
                </a:solidFill>
                <a:latin typeface="Arial Narrow" pitchFamily="34" charset="0"/>
              </a:rPr>
              <a:t>, </a:t>
            </a:r>
            <a:r>
              <a:rPr lang="ro-RO" sz="1400" b="1" dirty="0">
                <a:solidFill>
                  <a:srgbClr val="0033CC"/>
                </a:solidFill>
                <a:latin typeface="Arial Narrow" pitchFamily="34" charset="0"/>
              </a:rPr>
              <a:t>în altă ţară participantă la program</a:t>
            </a:r>
            <a:r>
              <a:rPr lang="fr-BE" sz="1400" b="1" dirty="0">
                <a:solidFill>
                  <a:srgbClr val="0033CC"/>
                </a:solidFill>
                <a:latin typeface="Arial Narrow" pitchFamily="34" charset="0"/>
              </a:rPr>
              <a:t> </a:t>
            </a:r>
          </a:p>
          <a:p>
            <a:pPr marL="342900" indent="-342900" eaLnBrk="1" hangingPunct="1">
              <a:buClr>
                <a:srgbClr val="FFC000"/>
              </a:buClr>
              <a:buFont typeface="Wingdings" pitchFamily="2" charset="2"/>
              <a:buNone/>
            </a:pPr>
            <a:r>
              <a:rPr lang="ro-RO" sz="1400" b="1" dirty="0">
                <a:solidFill>
                  <a:srgbClr val="0033CC"/>
                </a:solidFill>
              </a:rPr>
              <a:t>Cine candidează</a:t>
            </a:r>
            <a:r>
              <a:rPr lang="fr-BE" sz="1400" b="1" dirty="0">
                <a:solidFill>
                  <a:srgbClr val="0033CC"/>
                </a:solidFill>
              </a:rPr>
              <a:t>?</a:t>
            </a:r>
          </a:p>
          <a:p>
            <a:pPr marL="342900" indent="-342900" eaLnBrk="1" hangingPunct="1">
              <a:buClr>
                <a:srgbClr val="FFC000"/>
              </a:buClr>
              <a:buFont typeface="Wingdings" pitchFamily="2" charset="2"/>
              <a:buNone/>
            </a:pPr>
            <a:r>
              <a:rPr lang="fr-BE" sz="1400" b="1" dirty="0">
                <a:solidFill>
                  <a:srgbClr val="0033CC"/>
                </a:solidFill>
              </a:rPr>
              <a:t>    </a:t>
            </a:r>
            <a:r>
              <a:rPr lang="ro-RO" sz="1400" b="1" dirty="0">
                <a:solidFill>
                  <a:srgbClr val="0033CC"/>
                </a:solidFill>
                <a:latin typeface="Arial Narrow" pitchFamily="34" charset="0"/>
              </a:rPr>
              <a:t>Organizaţii VET sau consorţii din ţătrile participante la program</a:t>
            </a:r>
            <a:endParaRPr lang="fr-BE" sz="1400" b="1" dirty="0">
              <a:solidFill>
                <a:srgbClr val="0033CC"/>
              </a:solidFill>
              <a:latin typeface="Arial Narrow" pitchFamily="34" charset="0"/>
            </a:endParaRPr>
          </a:p>
          <a:p>
            <a:pPr marL="342900" indent="-342900" eaLnBrk="1" hangingPunct="1">
              <a:buClr>
                <a:srgbClr val="FFC000"/>
              </a:buClr>
              <a:buFont typeface="Wingdings" pitchFamily="2" charset="2"/>
              <a:buNone/>
            </a:pPr>
            <a:endParaRPr lang="fr-BE" sz="1400" b="1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4643438" y="3716338"/>
            <a:ext cx="32131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400" b="1">
                <a:solidFill>
                  <a:srgbClr val="0F5494"/>
                </a:solidFill>
              </a:rPr>
              <a:t>Formare profesională iniţială în VET</a:t>
            </a:r>
            <a:r>
              <a:rPr lang="fr-BE" sz="1400" b="1">
                <a:solidFill>
                  <a:srgbClr val="0F5494"/>
                </a:solidFill>
              </a:rPr>
              <a:t/>
            </a:r>
            <a:br>
              <a:rPr lang="fr-BE" sz="1400" b="1">
                <a:solidFill>
                  <a:srgbClr val="0F5494"/>
                </a:solidFill>
              </a:rPr>
            </a:br>
            <a:r>
              <a:rPr lang="fr-BE"/>
              <a:t> </a:t>
            </a:r>
            <a:endParaRPr lang="en-GB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076825" y="616585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o-RO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859338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800" b="1">
                <a:solidFill>
                  <a:srgbClr val="FF3300"/>
                </a:solidFill>
                <a:latin typeface="Arial Narrow" pitchFamily="34" charset="0"/>
              </a:rPr>
              <a:t>Termen limita: 17 Martie</a:t>
            </a:r>
            <a:endParaRPr lang="en-US" sz="1800" b="1">
              <a:solidFill>
                <a:srgbClr val="FF330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1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1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1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36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336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6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6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6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17412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1403350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1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179388" y="2565400"/>
            <a:ext cx="4321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o-RO" sz="1400" b="1" dirty="0">
                <a:solidFill>
                  <a:srgbClr val="0033CC"/>
                </a:solidFill>
              </a:rPr>
              <a:t>Mobilitatea personalului </a:t>
            </a:r>
            <a:r>
              <a:rPr lang="en-US" sz="1400" b="1" dirty="0">
                <a:solidFill>
                  <a:srgbClr val="0033CC"/>
                </a:solidFill>
              </a:rPr>
              <a:t>din</a:t>
            </a:r>
            <a:r>
              <a:rPr lang="ro-RO" sz="1400" b="1" dirty="0">
                <a:solidFill>
                  <a:srgbClr val="0033CC"/>
                </a:solidFill>
              </a:rPr>
              <a:t> școli și instituţii de educație a adulților</a:t>
            </a:r>
          </a:p>
          <a:p>
            <a:pPr algn="ctr" eaLnBrk="1" hangingPunct="1"/>
            <a:endParaRPr lang="ro-RO" sz="1400" b="1" dirty="0">
              <a:solidFill>
                <a:srgbClr val="0033CC"/>
              </a:solidFill>
            </a:endParaRPr>
          </a:p>
          <a:p>
            <a:pPr algn="just"/>
            <a:r>
              <a:rPr lang="ro-RO" sz="1400" b="1" dirty="0">
                <a:solidFill>
                  <a:srgbClr val="0033CC"/>
                </a:solidFill>
              </a:rPr>
              <a:t>Scop</a:t>
            </a:r>
            <a:r>
              <a:rPr lang="en-GB" sz="1400" b="1" dirty="0">
                <a:solidFill>
                  <a:srgbClr val="0033CC"/>
                </a:solidFill>
              </a:rPr>
              <a:t>: </a:t>
            </a:r>
            <a:r>
              <a:rPr lang="ro-RO" sz="1400" b="1" dirty="0">
                <a:solidFill>
                  <a:srgbClr val="0033CC"/>
                </a:solidFill>
              </a:rPr>
              <a:t>dezvoltarea </a:t>
            </a:r>
            <a:r>
              <a:rPr lang="ro-RO" sz="1400" b="1" dirty="0" smtClean="0">
                <a:solidFill>
                  <a:srgbClr val="0033CC"/>
                </a:solidFill>
              </a:rPr>
              <a:t>competenţelor - cheie </a:t>
            </a:r>
            <a:r>
              <a:rPr lang="ro-RO" sz="1400" b="1" dirty="0">
                <a:solidFill>
                  <a:srgbClr val="0033CC"/>
                </a:solidFill>
              </a:rPr>
              <a:t>şi a abilităţilor profesorilor, liderilor din şcoli, lucrătorilor de tineret şi altor categorii de personal.</a:t>
            </a:r>
          </a:p>
          <a:p>
            <a:pPr algn="just"/>
            <a:endParaRPr lang="ro-RO" sz="1400" b="1" dirty="0">
              <a:solidFill>
                <a:srgbClr val="0033CC"/>
              </a:solidFill>
            </a:endParaRPr>
          </a:p>
          <a:p>
            <a:pPr algn="just"/>
            <a:r>
              <a:rPr lang="en-GB" sz="1400" b="1" dirty="0" err="1">
                <a:solidFill>
                  <a:srgbClr val="0033CC"/>
                </a:solidFill>
              </a:rPr>
              <a:t>Durat</a:t>
            </a:r>
            <a:r>
              <a:rPr lang="ro-RO" sz="1400" b="1" dirty="0">
                <a:solidFill>
                  <a:srgbClr val="0033CC"/>
                </a:solidFill>
              </a:rPr>
              <a:t>a</a:t>
            </a:r>
            <a:r>
              <a:rPr lang="en-GB" sz="1400" b="1" dirty="0">
                <a:solidFill>
                  <a:srgbClr val="0033CC"/>
                </a:solidFill>
              </a:rPr>
              <a:t>: 2 </a:t>
            </a:r>
            <a:r>
              <a:rPr lang="ro-RO" sz="1400" b="1" dirty="0">
                <a:solidFill>
                  <a:srgbClr val="0033CC"/>
                </a:solidFill>
              </a:rPr>
              <a:t>zile</a:t>
            </a:r>
            <a:r>
              <a:rPr lang="en-GB" sz="1400" b="1" dirty="0" smtClean="0">
                <a:solidFill>
                  <a:srgbClr val="0033CC"/>
                </a:solidFill>
              </a:rPr>
              <a:t>-2</a:t>
            </a:r>
            <a:r>
              <a:rPr lang="ro-RO" sz="1400" b="1" dirty="0" smtClean="0">
                <a:solidFill>
                  <a:srgbClr val="0033CC"/>
                </a:solidFill>
              </a:rPr>
              <a:t> luni</a:t>
            </a:r>
            <a:r>
              <a:rPr lang="en-GB" sz="1400" b="1" dirty="0">
                <a:solidFill>
                  <a:srgbClr val="0033CC"/>
                </a:solidFill>
              </a:rPr>
              <a:t>, excl</a:t>
            </a:r>
            <a:r>
              <a:rPr lang="ro-RO" sz="1400" b="1" dirty="0">
                <a:solidFill>
                  <a:srgbClr val="0033CC"/>
                </a:solidFill>
              </a:rPr>
              <a:t>usiv durata călătoriei</a:t>
            </a:r>
          </a:p>
          <a:p>
            <a:pPr algn="ctr" eaLnBrk="1" hangingPunct="1"/>
            <a:endParaRPr lang="fr-BE" sz="1400" b="1" dirty="0">
              <a:solidFill>
                <a:srgbClr val="0033CC"/>
              </a:solidFill>
            </a:endParaRP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4787900" y="1557338"/>
            <a:ext cx="324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ts val="400"/>
              </a:spcAft>
            </a:pPr>
            <a:r>
              <a:rPr lang="en-US" sz="1400" b="1">
                <a:solidFill>
                  <a:srgbClr val="0000FF"/>
                </a:solidFill>
              </a:rPr>
              <a:t>Finantarea va fi o combinatie de costuri reale cu sume forfetare si baremuri  de costuri unitare: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292725" y="1125538"/>
            <a:ext cx="235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 Proiecte de mobilitate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7418" name="Line 14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33842" name="Titre 1"/>
          <p:cNvSpPr>
            <a:spLocks/>
          </p:cNvSpPr>
          <p:nvPr/>
        </p:nvSpPr>
        <p:spPr bwMode="auto">
          <a:xfrm>
            <a:off x="4716463" y="1989138"/>
            <a:ext cx="1981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sz="1400" b="1">
                <a:solidFill>
                  <a:srgbClr val="FF3300"/>
                </a:solidFill>
                <a:latin typeface="Verdana" pitchFamily="34" charset="0"/>
              </a:rPr>
              <a:t>Costuri forfetare</a:t>
            </a:r>
            <a:endParaRPr lang="fr-FR" sz="1400" b="1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333843" name="Content Placeholder 2"/>
          <p:cNvSpPr>
            <a:spLocks/>
          </p:cNvSpPr>
          <p:nvPr/>
        </p:nvSpPr>
        <p:spPr bwMode="auto">
          <a:xfrm>
            <a:off x="4500563" y="2565400"/>
            <a:ext cx="35274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buClr>
                <a:srgbClr val="0F5494"/>
              </a:buClr>
              <a:buFont typeface="Wingdings" pitchFamily="2" charset="2"/>
              <a:buChar char="ü"/>
            </a:pPr>
            <a:r>
              <a:rPr lang="ro-RO" sz="1400" b="1">
                <a:solidFill>
                  <a:srgbClr val="0033CC"/>
                </a:solidFill>
              </a:rPr>
              <a:t>Călătorie</a:t>
            </a:r>
            <a:r>
              <a:rPr lang="fr-FR" sz="1400" b="1">
                <a:solidFill>
                  <a:srgbClr val="0033CC"/>
                </a:solidFill>
              </a:rPr>
              <a:t> – </a:t>
            </a:r>
            <a:r>
              <a:rPr lang="ro-RO" sz="1400" b="1">
                <a:solidFill>
                  <a:srgbClr val="0033CC"/>
                </a:solidFill>
              </a:rPr>
              <a:t>finanţare în funcţie de banda de distanţă</a:t>
            </a:r>
            <a:endParaRPr lang="fr-FR" sz="1400" b="1">
              <a:solidFill>
                <a:srgbClr val="0033CC"/>
              </a:solidFill>
            </a:endParaRPr>
          </a:p>
          <a:p>
            <a:pPr marL="342900" indent="-342900" eaLnBrk="1" hangingPunct="1">
              <a:buClr>
                <a:srgbClr val="0F5494"/>
              </a:buClr>
              <a:buFont typeface="Wingdings" pitchFamily="2" charset="2"/>
              <a:buChar char="ü"/>
            </a:pPr>
            <a:r>
              <a:rPr lang="ro-RO" sz="1400" b="1">
                <a:solidFill>
                  <a:srgbClr val="0033CC"/>
                </a:solidFill>
              </a:rPr>
              <a:t>Sprijin acordat persoanelor</a:t>
            </a:r>
            <a:r>
              <a:rPr lang="fr-FR" sz="1400" b="1">
                <a:solidFill>
                  <a:srgbClr val="0033CC"/>
                </a:solidFill>
              </a:rPr>
              <a:t>–</a:t>
            </a:r>
            <a:r>
              <a:rPr lang="ro-RO" sz="1400" b="1">
                <a:solidFill>
                  <a:srgbClr val="0033CC"/>
                </a:solidFill>
              </a:rPr>
              <a:t>subzistenţă</a:t>
            </a:r>
          </a:p>
          <a:p>
            <a:pPr marL="342900" indent="-342900" eaLnBrk="1" hangingPunct="1">
              <a:buClr>
                <a:srgbClr val="0F5494"/>
              </a:buClr>
              <a:buFont typeface="Wingdings" pitchFamily="2" charset="2"/>
              <a:buChar char="ü"/>
            </a:pPr>
            <a:r>
              <a:rPr lang="ro-RO" sz="1400" b="1">
                <a:solidFill>
                  <a:srgbClr val="0033CC"/>
                </a:solidFill>
              </a:rPr>
              <a:t>Sprijin acordat instituţiilor</a:t>
            </a:r>
            <a:r>
              <a:rPr lang="fr-FR" sz="1400" b="1">
                <a:solidFill>
                  <a:srgbClr val="0033CC"/>
                </a:solidFill>
              </a:rPr>
              <a:t>– pe participant (E&amp;T) </a:t>
            </a:r>
            <a:r>
              <a:rPr lang="ro-RO" sz="1400" b="1">
                <a:solidFill>
                  <a:srgbClr val="0033CC"/>
                </a:solidFill>
              </a:rPr>
              <a:t>sau pe participant pe zi (la tineret).</a:t>
            </a:r>
            <a:endParaRPr lang="fr-FR" sz="1400" b="1">
              <a:solidFill>
                <a:srgbClr val="0033CC"/>
              </a:solidFill>
            </a:endParaRPr>
          </a:p>
          <a:p>
            <a:pPr marL="342900" indent="-342900" eaLnBrk="1" hangingPunct="1">
              <a:buClr>
                <a:srgbClr val="0F5494"/>
              </a:buClr>
              <a:buFont typeface="Wingdings" pitchFamily="2" charset="2"/>
              <a:buChar char="ü"/>
            </a:pPr>
            <a:r>
              <a:rPr lang="ro-RO" sz="1400" b="1">
                <a:solidFill>
                  <a:srgbClr val="0033CC"/>
                </a:solidFill>
              </a:rPr>
              <a:t>Pregătire lingvistică</a:t>
            </a:r>
            <a:r>
              <a:rPr lang="fr-FR" sz="1400" b="1">
                <a:solidFill>
                  <a:srgbClr val="0033CC"/>
                </a:solidFill>
              </a:rPr>
              <a:t> –pe participant (</a:t>
            </a:r>
            <a:r>
              <a:rPr lang="ro-RO" sz="1400" b="1">
                <a:solidFill>
                  <a:srgbClr val="0033CC"/>
                </a:solidFill>
              </a:rPr>
              <a:t>numai pentru elevi din VET şi tineri voluntari)</a:t>
            </a:r>
            <a:r>
              <a:rPr lang="fr-FR" sz="1400" b="1">
                <a:solidFill>
                  <a:srgbClr val="0033CC"/>
                </a:solidFill>
              </a:rPr>
              <a:t> </a:t>
            </a:r>
            <a:endParaRPr lang="ro-RO" sz="1400" b="1">
              <a:solidFill>
                <a:srgbClr val="0033CC"/>
              </a:solidFill>
            </a:endParaRPr>
          </a:p>
          <a:p>
            <a:pPr marL="342900" indent="-342900" eaLnBrk="1" hangingPunct="1">
              <a:buClr>
                <a:srgbClr val="0F5494"/>
              </a:buClr>
              <a:buFont typeface="Wingdings" pitchFamily="2" charset="2"/>
              <a:buChar char="ü"/>
            </a:pPr>
            <a:r>
              <a:rPr lang="ro-RO" sz="1400" b="1">
                <a:solidFill>
                  <a:srgbClr val="0033CC"/>
                </a:solidFill>
              </a:rPr>
              <a:t>Taxe de curs</a:t>
            </a:r>
            <a:r>
              <a:rPr lang="fr-FR" sz="1400" b="1">
                <a:solidFill>
                  <a:srgbClr val="0033CC"/>
                </a:solidFill>
              </a:rPr>
              <a:t> – pe</a:t>
            </a:r>
            <a:r>
              <a:rPr lang="ro-RO" sz="1400" b="1">
                <a:solidFill>
                  <a:srgbClr val="0033CC"/>
                </a:solidFill>
              </a:rPr>
              <a:t> zi</a:t>
            </a:r>
            <a:r>
              <a:rPr lang="fr-FR" sz="1400" b="1">
                <a:solidFill>
                  <a:srgbClr val="0033CC"/>
                </a:solidFill>
              </a:rPr>
              <a:t> (</a:t>
            </a:r>
            <a:r>
              <a:rPr lang="ro-RO" sz="1400" b="1">
                <a:solidFill>
                  <a:srgbClr val="0033CC"/>
                </a:solidFill>
              </a:rPr>
              <a:t>numai pentru personal din şcoli şi instituţii organizaţii de educaţie a adulţilor</a:t>
            </a:r>
            <a:r>
              <a:rPr lang="fr-FR" sz="1400" b="1">
                <a:solidFill>
                  <a:srgbClr val="0033CC"/>
                </a:solidFill>
              </a:rPr>
              <a:t>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0F5494"/>
              </a:buClr>
              <a:buFont typeface="Wingdings" pitchFamily="2" charset="2"/>
              <a:buNone/>
            </a:pPr>
            <a:endParaRPr lang="en-GB" sz="1400" b="1">
              <a:solidFill>
                <a:srgbClr val="0033CC"/>
              </a:solidFill>
            </a:endParaRPr>
          </a:p>
        </p:txBody>
      </p:sp>
      <p:sp>
        <p:nvSpPr>
          <p:cNvPr id="333844" name="Titre 1"/>
          <p:cNvSpPr>
            <a:spLocks/>
          </p:cNvSpPr>
          <p:nvPr/>
        </p:nvSpPr>
        <p:spPr bwMode="auto">
          <a:xfrm>
            <a:off x="4572000" y="5302250"/>
            <a:ext cx="1981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o-RO" sz="1400" b="1">
                <a:solidFill>
                  <a:srgbClr val="FF3300"/>
                </a:solidFill>
                <a:latin typeface="Verdana" pitchFamily="34" charset="0"/>
              </a:rPr>
              <a:t>Costuri reale</a:t>
            </a:r>
            <a:br>
              <a:rPr lang="ro-RO" sz="1400" b="1">
                <a:solidFill>
                  <a:srgbClr val="FF3300"/>
                </a:solidFill>
                <a:latin typeface="Verdana" pitchFamily="34" charset="0"/>
              </a:rPr>
            </a:br>
            <a:r>
              <a:rPr lang="ro-RO" sz="1400" b="1">
                <a:solidFill>
                  <a:srgbClr val="FF3300"/>
                </a:solidFill>
                <a:latin typeface="Verdana" pitchFamily="34" charset="0"/>
              </a:rPr>
              <a:t/>
            </a:r>
            <a:br>
              <a:rPr lang="ro-RO" sz="1400" b="1">
                <a:solidFill>
                  <a:srgbClr val="FF3300"/>
                </a:solidFill>
                <a:latin typeface="Verdana" pitchFamily="34" charset="0"/>
              </a:rPr>
            </a:br>
            <a:endParaRPr lang="fr-FR" sz="1400" b="1">
              <a:solidFill>
                <a:srgbClr val="FF3300"/>
              </a:solidFill>
              <a:latin typeface="Verdana" pitchFamily="34" charset="0"/>
            </a:endParaRP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4932363" y="5734050"/>
            <a:ext cx="30241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o-RO" sz="1400" b="1">
                <a:solidFill>
                  <a:srgbClr val="0000FF"/>
                </a:solidFill>
              </a:rPr>
              <a:t>Nevoi speciale</a:t>
            </a:r>
          </a:p>
          <a:p>
            <a:r>
              <a:rPr lang="ro-RO" sz="1400" b="1">
                <a:solidFill>
                  <a:srgbClr val="0000FF"/>
                </a:solidFill>
              </a:rPr>
              <a:t>Costuri excepţionale</a:t>
            </a:r>
            <a:endParaRPr lang="en-US" sz="1400" b="1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1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1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1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3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2000"/>
                                        <p:tgtEl>
                                          <p:spTgt spid="3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43" grpId="0"/>
      <p:bldP spid="333844" grpId="0"/>
      <p:bldP spid="3338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18436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403350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1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292725" y="1125538"/>
            <a:ext cx="235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 Proiecte de mobilitate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8440" name="Line 14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pic>
        <p:nvPicPr>
          <p:cNvPr id="335887" name="Picture 15" descr="Plan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" t="15591" r="2197" b="8246"/>
          <a:stretch>
            <a:fillRect/>
          </a:stretch>
        </p:blipFill>
        <p:spPr bwMode="auto">
          <a:xfrm>
            <a:off x="190500" y="923925"/>
            <a:ext cx="8748713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WordArt 16"/>
          <p:cNvSpPr>
            <a:spLocks noChangeArrowheads="1" noChangeShapeType="1" noTextEdit="1"/>
          </p:cNvSpPr>
          <p:nvPr/>
        </p:nvSpPr>
        <p:spPr bwMode="auto">
          <a:xfrm rot="1473405">
            <a:off x="5148263" y="5876925"/>
            <a:ext cx="2325687" cy="250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8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Mobilităţi ale personalului</a:t>
            </a:r>
            <a:endParaRPr lang="ro-RO" sz="1800" kern="1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8443" name="Picture 1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37349">
            <a:off x="7543800" y="1173163"/>
            <a:ext cx="11747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22532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6011863" y="105251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Cooperare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5076825" y="1395413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400" b="1">
                <a:solidFill>
                  <a:srgbClr val="FF3300"/>
                </a:solidFill>
                <a:latin typeface="Arial Narrow" pitchFamily="34" charset="0"/>
              </a:rPr>
              <a:t>pentru inovare şi schimb de bune practici</a:t>
            </a:r>
            <a:endParaRPr lang="en-US" sz="14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684213" y="2349500"/>
            <a:ext cx="34559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Parteneriate strategice transnationale</a:t>
            </a:r>
          </a:p>
          <a:p>
            <a:endParaRPr lang="ro-RO" sz="1400" b="1">
              <a:solidFill>
                <a:srgbClr val="0000FF"/>
              </a:solidFill>
            </a:endParaRPr>
          </a:p>
          <a:p>
            <a:r>
              <a:rPr lang="en-US" sz="1400" b="1">
                <a:solidFill>
                  <a:srgbClr val="FF0000"/>
                </a:solidFill>
              </a:rPr>
              <a:t>Aliantele pentru cunoastere si Aliantele sectoriale</a:t>
            </a:r>
          </a:p>
          <a:p>
            <a:endParaRPr lang="ro-RO" sz="1400" b="1">
              <a:solidFill>
                <a:srgbClr val="FF0000"/>
              </a:solidFill>
            </a:endParaRPr>
          </a:p>
          <a:p>
            <a:r>
              <a:rPr lang="en-US" sz="1400" b="1">
                <a:solidFill>
                  <a:srgbClr val="FF0000"/>
                </a:solidFill>
              </a:rPr>
              <a:t>Proiecte pentru dezvoltarea capacitatii institutionale (cu tarile terte)</a:t>
            </a:r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684213" y="4724400"/>
            <a:ext cx="32400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ts val="400"/>
              </a:spcAft>
            </a:pPr>
            <a:r>
              <a:rPr lang="en-US" sz="1400" b="1">
                <a:solidFill>
                  <a:srgbClr val="0000FF"/>
                </a:solidFill>
              </a:rPr>
              <a:t>Finantarea va fi o combinatie de costuri reale cu sume forfetare si baremuri  de costuri unitare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37932" name="Content Placeholder 2"/>
          <p:cNvSpPr>
            <a:spLocks/>
          </p:cNvSpPr>
          <p:nvPr/>
        </p:nvSpPr>
        <p:spPr bwMode="auto">
          <a:xfrm>
            <a:off x="4643438" y="1844675"/>
            <a:ext cx="33845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Proiecte de parteneriat de mare anvergura,</a:t>
            </a: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destinate sa aduca impreuna sectorul educatie si cel economic</a:t>
            </a:r>
          </a:p>
          <a:p>
            <a:pPr marL="342900" indent="-342900" algn="just">
              <a:spcBef>
                <a:spcPct val="2000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Scopul acestor proiecte este de a promova creativitatea , inovarea, antreprenoriatul  si de a realiza o concordanta cat mai deplina intre competentele cerute de piata muncii si cele oferite de sectorul educatie si  formare profesionala</a:t>
            </a:r>
          </a:p>
          <a:p>
            <a:pPr marL="342900" indent="-342900" algn="just">
              <a:spcBef>
                <a:spcPct val="2000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Vor fi gestionate centralizat, de catre Agentia Executiva</a:t>
            </a:r>
          </a:p>
          <a:p>
            <a:pPr marL="342900" indent="-342900" algn="just">
              <a:spcBef>
                <a:spcPct val="2000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Flexibilitate mare la compozitia parteneriatelor, cu conditia ca sectorul economic sa fie bine reprezentat</a:t>
            </a:r>
          </a:p>
        </p:txBody>
      </p:sp>
      <p:sp>
        <p:nvSpPr>
          <p:cNvPr id="337933" name="AutoShape 13"/>
          <p:cNvSpPr>
            <a:spLocks noChangeArrowheads="1"/>
          </p:cNvSpPr>
          <p:nvPr/>
        </p:nvSpPr>
        <p:spPr bwMode="auto">
          <a:xfrm>
            <a:off x="3924300" y="2781300"/>
            <a:ext cx="936625" cy="358775"/>
          </a:xfrm>
          <a:custGeom>
            <a:avLst/>
            <a:gdLst>
              <a:gd name="T0" fmla="*/ 30460649 w 21600"/>
              <a:gd name="T1" fmla="*/ 0 h 21600"/>
              <a:gd name="T2" fmla="*/ 0 w 21600"/>
              <a:gd name="T3" fmla="*/ 2979626 h 21600"/>
              <a:gd name="T4" fmla="*/ 30460649 w 21600"/>
              <a:gd name="T5" fmla="*/ 5959236 h 21600"/>
              <a:gd name="T6" fmla="*/ 40614181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>
            <a:off x="827088" y="3068638"/>
            <a:ext cx="25209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>
            <a:off x="827088" y="3284538"/>
            <a:ext cx="1512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1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1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1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6" grpId="0"/>
      <p:bldP spid="337932" grpId="0"/>
      <p:bldP spid="337933" grpId="0" animBg="1"/>
      <p:bldP spid="337934" grpId="0" animBg="1"/>
      <p:bldP spid="3379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23556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6011863" y="105251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Cooperare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5076825" y="1395413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400" b="1">
                <a:solidFill>
                  <a:srgbClr val="FF3300"/>
                </a:solidFill>
                <a:latin typeface="Arial Narrow" pitchFamily="34" charset="0"/>
              </a:rPr>
              <a:t>pentru inovare şi schimb de bune practici</a:t>
            </a:r>
            <a:endParaRPr lang="en-US" sz="14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3561" name="Rectangle 13"/>
          <p:cNvSpPr>
            <a:spLocks noChangeArrowheads="1"/>
          </p:cNvSpPr>
          <p:nvPr/>
        </p:nvSpPr>
        <p:spPr bwMode="auto">
          <a:xfrm>
            <a:off x="684213" y="2349500"/>
            <a:ext cx="34559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Parteneriate strategice transnationale</a:t>
            </a:r>
          </a:p>
          <a:p>
            <a:endParaRPr lang="ro-RO" sz="1400" b="1">
              <a:solidFill>
                <a:srgbClr val="0000FF"/>
              </a:solidFill>
            </a:endParaRPr>
          </a:p>
          <a:p>
            <a:r>
              <a:rPr lang="en-US" sz="1400" b="1">
                <a:solidFill>
                  <a:srgbClr val="FF0000"/>
                </a:solidFill>
              </a:rPr>
              <a:t>Aliantele pentru cunoastere si Aliantele sectoriale</a:t>
            </a:r>
          </a:p>
          <a:p>
            <a:endParaRPr lang="ro-RO" sz="1400" b="1">
              <a:solidFill>
                <a:srgbClr val="FF0000"/>
              </a:solidFill>
            </a:endParaRPr>
          </a:p>
          <a:p>
            <a:r>
              <a:rPr lang="en-US" sz="1400" b="1">
                <a:solidFill>
                  <a:srgbClr val="FF0000"/>
                </a:solidFill>
              </a:rPr>
              <a:t>Proiecte pentru dezvoltarea capacitatii institutionale (cu tarile terte)</a:t>
            </a: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684213" y="4724400"/>
            <a:ext cx="32400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ts val="400"/>
              </a:spcAft>
            </a:pPr>
            <a:r>
              <a:rPr lang="en-US" sz="1400" b="1">
                <a:solidFill>
                  <a:srgbClr val="0000FF"/>
                </a:solidFill>
              </a:rPr>
              <a:t>Finantarea va fi o combinatie de costuri reale cu sume forfetare si baremuri  de costuri unitare</a:t>
            </a: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38956" name="AutoShape 12"/>
          <p:cNvSpPr>
            <a:spLocks noChangeArrowheads="1"/>
          </p:cNvSpPr>
          <p:nvPr/>
        </p:nvSpPr>
        <p:spPr bwMode="auto">
          <a:xfrm>
            <a:off x="3924300" y="3575050"/>
            <a:ext cx="936625" cy="358775"/>
          </a:xfrm>
          <a:custGeom>
            <a:avLst/>
            <a:gdLst>
              <a:gd name="T0" fmla="*/ 30460649 w 21600"/>
              <a:gd name="T1" fmla="*/ 0 h 21600"/>
              <a:gd name="T2" fmla="*/ 0 w 21600"/>
              <a:gd name="T3" fmla="*/ 2979626 h 21600"/>
              <a:gd name="T4" fmla="*/ 30460649 w 21600"/>
              <a:gd name="T5" fmla="*/ 5959236 h 21600"/>
              <a:gd name="T6" fmla="*/ 40614181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38957" name="Content Placeholder 2"/>
          <p:cNvSpPr>
            <a:spLocks/>
          </p:cNvSpPr>
          <p:nvPr/>
        </p:nvSpPr>
        <p:spPr bwMode="auto">
          <a:xfrm>
            <a:off x="4427538" y="2565400"/>
            <a:ext cx="37433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Preiau activitatile din actualul program Tempus, fiind parteneriate transnationale de mare anvergura</a:t>
            </a:r>
          </a:p>
          <a:p>
            <a:pPr marL="342900" indent="-342900" algn="just">
              <a:spcBef>
                <a:spcPct val="2000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Scopul lor este sa sprijine internationalizarea invatamantului superior  in tarile  terte, cu precadere tarile  terte din vecinatatea UE, precum si dezvoltarea  capacitatii institutionale a universitatilor din tarile in cauza</a:t>
            </a:r>
          </a:p>
          <a:p>
            <a:pPr marL="342900" indent="-342900" algn="just">
              <a:spcBef>
                <a:spcPct val="2000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Vor fi gestionate de Agentia Executiva </a:t>
            </a:r>
          </a:p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None/>
            </a:pPr>
            <a:endParaRPr lang="en-US" sz="1400" b="1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827088" y="3644900"/>
            <a:ext cx="316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>
            <a:off x="827088" y="3933825"/>
            <a:ext cx="2376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6" grpId="0" animBg="1"/>
      <p:bldP spid="338957" grpId="0"/>
      <p:bldP spid="338958" grpId="0" animBg="1"/>
      <p:bldP spid="3389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24580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011863" y="105251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Cooperare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076825" y="1395413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400" b="1">
                <a:solidFill>
                  <a:srgbClr val="FF3300"/>
                </a:solidFill>
                <a:latin typeface="Arial Narrow" pitchFamily="34" charset="0"/>
              </a:rPr>
              <a:t>pentru inovare şi schimb de bune practici</a:t>
            </a:r>
            <a:endParaRPr lang="en-US" sz="14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4585" name="Rectangle 13"/>
          <p:cNvSpPr>
            <a:spLocks noChangeArrowheads="1"/>
          </p:cNvSpPr>
          <p:nvPr/>
        </p:nvSpPr>
        <p:spPr bwMode="auto">
          <a:xfrm>
            <a:off x="684213" y="2349500"/>
            <a:ext cx="345598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Parteneriate strategice transnationale</a:t>
            </a:r>
          </a:p>
          <a:p>
            <a:endParaRPr lang="ro-RO" sz="1400" b="1">
              <a:solidFill>
                <a:srgbClr val="0000FF"/>
              </a:solidFill>
            </a:endParaRPr>
          </a:p>
          <a:p>
            <a:r>
              <a:rPr lang="en-US" sz="1400" b="1">
                <a:solidFill>
                  <a:srgbClr val="FF0000"/>
                </a:solidFill>
              </a:rPr>
              <a:t>Aliantele pentru cunoastere si Aliantele sectoriale</a:t>
            </a:r>
          </a:p>
          <a:p>
            <a:endParaRPr lang="ro-RO" sz="1400" b="1">
              <a:solidFill>
                <a:srgbClr val="FF0000"/>
              </a:solidFill>
            </a:endParaRPr>
          </a:p>
          <a:p>
            <a:r>
              <a:rPr lang="en-US" sz="1400" b="1">
                <a:solidFill>
                  <a:srgbClr val="FF0000"/>
                </a:solidFill>
              </a:rPr>
              <a:t>Proiecte pentru dezvoltarea capacitatii institutionale (cu tarile terte)</a:t>
            </a:r>
          </a:p>
        </p:txBody>
      </p: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684213" y="4724400"/>
            <a:ext cx="32400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spcAft>
                <a:spcPts val="400"/>
              </a:spcAft>
            </a:pPr>
            <a:r>
              <a:rPr lang="en-US" sz="1400" b="1">
                <a:solidFill>
                  <a:srgbClr val="0000FF"/>
                </a:solidFill>
              </a:rPr>
              <a:t>Finantarea va fi o combinatie de costuri reale cu sume forfetare si baremuri  de costuri unitare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39980" name="AutoShape 12"/>
          <p:cNvSpPr>
            <a:spLocks noChangeArrowheads="1"/>
          </p:cNvSpPr>
          <p:nvPr/>
        </p:nvSpPr>
        <p:spPr bwMode="auto">
          <a:xfrm>
            <a:off x="3995738" y="2349500"/>
            <a:ext cx="936625" cy="358775"/>
          </a:xfrm>
          <a:custGeom>
            <a:avLst/>
            <a:gdLst>
              <a:gd name="T0" fmla="*/ 30460649 w 21600"/>
              <a:gd name="T1" fmla="*/ 0 h 21600"/>
              <a:gd name="T2" fmla="*/ 0 w 21600"/>
              <a:gd name="T3" fmla="*/ 2979626 h 21600"/>
              <a:gd name="T4" fmla="*/ 30460649 w 21600"/>
              <a:gd name="T5" fmla="*/ 5959236 h 21600"/>
              <a:gd name="T6" fmla="*/ 40614181 w 21600"/>
              <a:gd name="T7" fmla="*/ 297962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39981" name="Content Placeholder 2"/>
          <p:cNvSpPr>
            <a:spLocks/>
          </p:cNvSpPr>
          <p:nvPr/>
        </p:nvSpPr>
        <p:spPr bwMode="auto">
          <a:xfrm>
            <a:off x="4427538" y="1773238"/>
            <a:ext cx="37433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Vor fi gestionate de Agentia Nationala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Continua actualele parteneriate multilaterale  centralizate (Comenius, Erasmus, Gruntvig, Leonardo da Vinci), IP-urile</a:t>
            </a: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sau parteneriatele descentralizate</a:t>
            </a: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, TiA Acţiunile 1.2, 4.4 şi 4.5</a:t>
            </a:r>
            <a:endParaRPr lang="en-US" sz="1400" b="1">
              <a:solidFill>
                <a:srgbClr val="0000FF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Permit o mare flexibilitate  a tipului de parteneri implicati, se incurajeaza  abordarile cross-sectoriale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Finantarea va fi simplificata, utilizand in cea mai mare parte sume forfetare  si baremuri de costuri unitare </a:t>
            </a: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(max.150000Euro/an)</a:t>
            </a:r>
            <a:endParaRPr lang="en-US" sz="1400" b="1">
              <a:solidFill>
                <a:srgbClr val="0000FF"/>
              </a:solidFill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FF66"/>
              </a:buClr>
              <a:buFont typeface="Wingdings" pitchFamily="2" charset="2"/>
              <a:buNone/>
            </a:pPr>
            <a:r>
              <a:rPr lang="ro-RO" sz="1400" b="1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en-US" sz="1400" b="1">
                <a:solidFill>
                  <a:srgbClr val="0000FF"/>
                </a:solidFill>
                <a:cs typeface="Times New Roman" pitchFamily="18" charset="0"/>
              </a:rPr>
              <a:t>Durata va fi de 2-3 ani in general, cu un minim de 6 luni pentru proiectele de tineret</a:t>
            </a: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>
            <a:off x="827088" y="2636838"/>
            <a:ext cx="316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932363" y="6021388"/>
            <a:ext cx="2735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600">
                <a:solidFill>
                  <a:srgbClr val="FF3300"/>
                </a:solidFill>
                <a:latin typeface="Arial Narrow" pitchFamily="34" charset="0"/>
              </a:rPr>
              <a:t>Termen limita: 30 Aprilie</a:t>
            </a:r>
            <a:endParaRPr lang="en-US" sz="1600">
              <a:solidFill>
                <a:srgbClr val="FF3300"/>
              </a:solidFill>
              <a:latin typeface="Arial Narrow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3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0" grpId="0" animBg="1"/>
      <p:bldP spid="339981" grpId="0"/>
      <p:bldP spid="3399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ece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5113" y="-88900"/>
            <a:ext cx="9409113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2411413" y="2492375"/>
            <a:ext cx="6732587" cy="20891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-252413" y="4049713"/>
            <a:ext cx="9396413" cy="28082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26661" name="WordArt 7"/>
          <p:cNvSpPr>
            <a:spLocks noChangeArrowheads="1" noChangeShapeType="1" noTextEdit="1"/>
          </p:cNvSpPr>
          <p:nvPr/>
        </p:nvSpPr>
        <p:spPr bwMode="auto">
          <a:xfrm>
            <a:off x="419100" y="4508500"/>
            <a:ext cx="8329613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1979613" y="3644900"/>
            <a:ext cx="647700" cy="5762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o-RO"/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5903913" y="2924175"/>
            <a:ext cx="32400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C00000"/>
                </a:solidFill>
              </a:rPr>
              <a:t>LLP&amp;TiA</a:t>
            </a:r>
          </a:p>
          <a:p>
            <a:pPr algn="ctr"/>
            <a:r>
              <a:rPr lang="en-US" sz="1800" b="1">
                <a:solidFill>
                  <a:srgbClr val="C00000"/>
                </a:solidFill>
              </a:rPr>
              <a:t>=</a:t>
            </a:r>
          </a:p>
          <a:p>
            <a:pPr algn="ctr"/>
            <a:r>
              <a:rPr lang="en-US" sz="1800" b="1">
                <a:solidFill>
                  <a:srgbClr val="C00000"/>
                </a:solidFill>
              </a:rPr>
              <a:t>50 ob</a:t>
            </a:r>
            <a:r>
              <a:rPr lang="ro-RO" sz="1800" b="1">
                <a:solidFill>
                  <a:srgbClr val="C00000"/>
                </a:solidFill>
              </a:rPr>
              <a:t>iective</a:t>
            </a:r>
            <a:r>
              <a:rPr lang="en-US" sz="1800" b="1">
                <a:solidFill>
                  <a:srgbClr val="C00000"/>
                </a:solidFill>
              </a:rPr>
              <a:t>, 60 acti</a:t>
            </a:r>
            <a:r>
              <a:rPr lang="ro-RO" sz="1800" b="1">
                <a:solidFill>
                  <a:srgbClr val="C00000"/>
                </a:solidFill>
              </a:rPr>
              <a:t>uni</a:t>
            </a:r>
            <a:endParaRPr lang="en-US" sz="1800" b="1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animBg="1"/>
      <p:bldP spid="326660" grpId="0" animBg="1"/>
      <p:bldP spid="326661" grpId="0" animBg="1"/>
      <p:bldP spid="326662" grpId="0" animBg="1"/>
      <p:bldP spid="3266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25604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011863" y="105251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Cooperare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5076825" y="1395413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400" b="1">
                <a:solidFill>
                  <a:srgbClr val="FF3300"/>
                </a:solidFill>
                <a:latin typeface="Arial Narrow" pitchFamily="34" charset="0"/>
              </a:rPr>
              <a:t>pentru inovare şi schimb de bune practici</a:t>
            </a:r>
            <a:endParaRPr lang="en-US" sz="14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755650" y="1412875"/>
            <a:ext cx="3455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Parteneriate strategice transnationale</a:t>
            </a:r>
          </a:p>
          <a:p>
            <a:endParaRPr lang="ro-RO" sz="1400" b="1">
              <a:solidFill>
                <a:srgbClr val="0000FF"/>
              </a:solidFill>
            </a:endParaRPr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900113" y="1628775"/>
            <a:ext cx="316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o-RO"/>
          </a:p>
        </p:txBody>
      </p:sp>
      <p:sp>
        <p:nvSpPr>
          <p:cNvPr id="25612" name="ZoneTexte 60"/>
          <p:cNvSpPr txBox="1">
            <a:spLocks noChangeArrowheads="1"/>
          </p:cNvSpPr>
          <p:nvPr/>
        </p:nvSpPr>
        <p:spPr bwMode="auto">
          <a:xfrm>
            <a:off x="323850" y="1700213"/>
            <a:ext cx="1800225" cy="304800"/>
          </a:xfrm>
          <a:prstGeom prst="rect">
            <a:avLst/>
          </a:prstGeom>
          <a:solidFill>
            <a:srgbClr val="F7C94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BE" sz="1400" b="1">
                <a:solidFill>
                  <a:srgbClr val="0000FF"/>
                </a:solidFill>
                <a:cs typeface="Aharoni" pitchFamily="2" charset="-79"/>
              </a:rPr>
              <a:t>Ob</a:t>
            </a:r>
            <a:r>
              <a:rPr lang="ro-RO" sz="1400" b="1">
                <a:solidFill>
                  <a:srgbClr val="0000FF"/>
                </a:solidFill>
                <a:cs typeface="Aharoni" pitchFamily="2" charset="-79"/>
              </a:rPr>
              <a:t>i</a:t>
            </a:r>
            <a:r>
              <a:rPr lang="fr-BE" sz="1400" b="1">
                <a:solidFill>
                  <a:srgbClr val="0000FF"/>
                </a:solidFill>
                <a:cs typeface="Aharoni" pitchFamily="2" charset="-79"/>
              </a:rPr>
              <a:t>ective</a:t>
            </a: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2555875" y="1700213"/>
            <a:ext cx="836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400" b="1">
                <a:solidFill>
                  <a:srgbClr val="0F5494"/>
                </a:solidFill>
              </a:rPr>
              <a:t>DE CE</a:t>
            </a:r>
            <a:r>
              <a:rPr lang="fr-BE" sz="1400" b="1">
                <a:solidFill>
                  <a:srgbClr val="0F5494"/>
                </a:solidFill>
              </a:rPr>
              <a:t>?</a:t>
            </a:r>
            <a:endParaRPr lang="en-US" sz="1400" b="1">
              <a:solidFill>
                <a:srgbClr val="0F5494"/>
              </a:solidFill>
            </a:endParaRPr>
          </a:p>
        </p:txBody>
      </p:sp>
      <p:sp>
        <p:nvSpPr>
          <p:cNvPr id="25614" name="Content Placeholder 3"/>
          <p:cNvSpPr>
            <a:spLocks/>
          </p:cNvSpPr>
          <p:nvPr/>
        </p:nvSpPr>
        <p:spPr bwMode="auto">
          <a:xfrm>
            <a:off x="323850" y="1989138"/>
            <a:ext cx="43307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"/>
            </a:pPr>
            <a:r>
              <a:rPr lang="ro-RO" sz="1400" b="1">
                <a:solidFill>
                  <a:srgbClr val="0000FF"/>
                </a:solidFill>
              </a:rPr>
              <a:t>calitate și inovație</a:t>
            </a:r>
          </a:p>
          <a:p>
            <a:pPr marL="342900" indent="-3429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"/>
            </a:pPr>
            <a:r>
              <a:rPr lang="ro-RO" sz="1400" b="1">
                <a:solidFill>
                  <a:srgbClr val="0000FF"/>
                </a:solidFill>
              </a:rPr>
              <a:t>cooperarea, crearea de rețele, învățare reciprocă</a:t>
            </a:r>
          </a:p>
          <a:p>
            <a:pPr marL="342900" indent="-3429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"/>
            </a:pPr>
            <a:r>
              <a:rPr lang="ro-RO" sz="1400" b="1">
                <a:solidFill>
                  <a:srgbClr val="0000FF"/>
                </a:solidFill>
              </a:rPr>
              <a:t>dezvoltare de competenţe</a:t>
            </a:r>
          </a:p>
          <a:p>
            <a:pPr marL="342900" indent="-3429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"/>
            </a:pPr>
            <a:r>
              <a:rPr lang="ro-RO" sz="1400" b="1">
                <a:solidFill>
                  <a:srgbClr val="0000FF"/>
                </a:solidFill>
              </a:rPr>
              <a:t>recunoaștere și validare a competențelor</a:t>
            </a:r>
          </a:p>
          <a:p>
            <a:pPr marL="342900" indent="-3429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"/>
            </a:pPr>
            <a:r>
              <a:rPr lang="ro-RO" sz="1400" b="1">
                <a:solidFill>
                  <a:srgbClr val="0000FF"/>
                </a:solidFill>
              </a:rPr>
              <a:t>educației antreprenoriale (inclusiv a antreprenoriatului social)</a:t>
            </a:r>
          </a:p>
          <a:p>
            <a:pPr marL="342900" indent="-3429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"/>
            </a:pPr>
            <a:r>
              <a:rPr lang="ro-RO" sz="1400" b="1">
                <a:solidFill>
                  <a:srgbClr val="0000FF"/>
                </a:solidFill>
              </a:rPr>
              <a:t>echitate și incluziune și participarea tinerilor</a:t>
            </a:r>
          </a:p>
          <a:p>
            <a:pPr marL="342900" indent="-34290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"/>
            </a:pPr>
            <a:r>
              <a:rPr lang="ro-RO" sz="1400" b="1">
                <a:solidFill>
                  <a:srgbClr val="0000FF"/>
                </a:solidFill>
              </a:rPr>
              <a:t>capacități sporite ale organizațiilor participante</a:t>
            </a:r>
            <a:endParaRPr lang="en-GB" sz="1400" b="1">
              <a:solidFill>
                <a:srgbClr val="0000FF"/>
              </a:solidFill>
            </a:endParaRPr>
          </a:p>
        </p:txBody>
      </p:sp>
      <p:sp>
        <p:nvSpPr>
          <p:cNvPr id="25615" name="ZoneTexte 60"/>
          <p:cNvSpPr txBox="1">
            <a:spLocks noChangeArrowheads="1"/>
          </p:cNvSpPr>
          <p:nvPr/>
        </p:nvSpPr>
        <p:spPr bwMode="auto">
          <a:xfrm>
            <a:off x="323850" y="4508500"/>
            <a:ext cx="1800225" cy="304800"/>
          </a:xfrm>
          <a:prstGeom prst="rect">
            <a:avLst/>
          </a:prstGeom>
          <a:solidFill>
            <a:srgbClr val="F7C94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o-RO" sz="1400" b="1">
                <a:solidFill>
                  <a:srgbClr val="0000FF"/>
                </a:solidFill>
                <a:cs typeface="Aharoni" pitchFamily="2" charset="-79"/>
              </a:rPr>
              <a:t>Abordare</a:t>
            </a:r>
            <a:endParaRPr lang="fr-BE" sz="1400" b="1">
              <a:solidFill>
                <a:srgbClr val="0000FF"/>
              </a:solidFill>
              <a:cs typeface="Aharoni" pitchFamily="2" charset="-79"/>
            </a:endParaRPr>
          </a:p>
        </p:txBody>
      </p:sp>
      <p:sp>
        <p:nvSpPr>
          <p:cNvPr id="25616" name="Rectangle 19"/>
          <p:cNvSpPr>
            <a:spLocks noChangeArrowheads="1"/>
          </p:cNvSpPr>
          <p:nvPr/>
        </p:nvSpPr>
        <p:spPr bwMode="auto">
          <a:xfrm>
            <a:off x="2627313" y="4581525"/>
            <a:ext cx="696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400" b="1">
                <a:solidFill>
                  <a:srgbClr val="0F5494"/>
                </a:solidFill>
              </a:rPr>
              <a:t>CUM</a:t>
            </a:r>
            <a:r>
              <a:rPr lang="fr-BE" sz="1400" b="1">
                <a:solidFill>
                  <a:srgbClr val="0F5494"/>
                </a:solidFill>
              </a:rPr>
              <a:t>?</a:t>
            </a:r>
            <a:endParaRPr lang="en-US" sz="1400" b="1">
              <a:solidFill>
                <a:srgbClr val="0F5494"/>
              </a:solidFill>
            </a:endParaRPr>
          </a:p>
        </p:txBody>
      </p:sp>
      <p:sp>
        <p:nvSpPr>
          <p:cNvPr id="25617" name="Content Placeholder 2"/>
          <p:cNvSpPr>
            <a:spLocks/>
          </p:cNvSpPr>
          <p:nvPr/>
        </p:nvSpPr>
        <p:spPr bwMode="auto">
          <a:xfrm>
            <a:off x="395288" y="4868863"/>
            <a:ext cx="424815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F5494"/>
              </a:buClr>
              <a:buFont typeface="Wingdings" pitchFamily="2" charset="2"/>
              <a:buChar char=""/>
            </a:pPr>
            <a:r>
              <a:rPr lang="ro-RO" sz="1400" b="1">
                <a:solidFill>
                  <a:srgbClr val="0000FF"/>
                </a:solidFill>
              </a:rPr>
              <a:t>Adresându-se obiectivelor politicilor, provocărilor şi nevoilor din domenii specifice </a:t>
            </a:r>
            <a:r>
              <a:rPr lang="en-GB" sz="1400" b="1">
                <a:solidFill>
                  <a:srgbClr val="0000FF"/>
                </a:solidFill>
              </a:rPr>
              <a:t>(</a:t>
            </a:r>
            <a:r>
              <a:rPr lang="ro-RO" sz="1400" b="1">
                <a:solidFill>
                  <a:srgbClr val="0000FF"/>
                </a:solidFill>
              </a:rPr>
              <a:t>adică</a:t>
            </a:r>
            <a:r>
              <a:rPr lang="en-GB" sz="1400" b="1">
                <a:solidFill>
                  <a:srgbClr val="0000FF"/>
                </a:solidFill>
              </a:rPr>
              <a:t> </a:t>
            </a:r>
            <a:r>
              <a:rPr lang="ro-RO" sz="1400" b="1">
                <a:solidFill>
                  <a:srgbClr val="0000FF"/>
                </a:solidFill>
              </a:rPr>
              <a:t>învăţământului superior, celui tehnologic şi vocaţional</a:t>
            </a:r>
            <a:r>
              <a:rPr lang="en-GB" sz="1400" b="1">
                <a:solidFill>
                  <a:srgbClr val="0000FF"/>
                </a:solidFill>
              </a:rPr>
              <a:t>,</a:t>
            </a:r>
            <a:r>
              <a:rPr lang="ro-RO" sz="1400" b="1">
                <a:solidFill>
                  <a:srgbClr val="0000FF"/>
                </a:solidFill>
              </a:rPr>
              <a:t> educaţiei şcolare şi a adulţilor, tineretului)</a:t>
            </a:r>
            <a:r>
              <a:rPr lang="en-GB" sz="1400" b="1">
                <a:solidFill>
                  <a:srgbClr val="0000FF"/>
                </a:solidFill>
              </a:rPr>
              <a:t> </a:t>
            </a:r>
            <a:endParaRPr lang="ro-RO" sz="1400" b="1">
              <a:solidFill>
                <a:srgbClr val="0000FF"/>
              </a:solidFill>
            </a:endParaRPr>
          </a:p>
          <a:p>
            <a:pPr>
              <a:buClr>
                <a:srgbClr val="0F5494"/>
              </a:buClr>
              <a:buFont typeface="Wingdings" pitchFamily="2" charset="2"/>
              <a:buNone/>
            </a:pPr>
            <a:endParaRPr lang="en-GB" sz="1400" b="1">
              <a:solidFill>
                <a:srgbClr val="0000FF"/>
              </a:solidFill>
            </a:endParaRPr>
          </a:p>
          <a:p>
            <a:pPr>
              <a:buClr>
                <a:srgbClr val="0F5494"/>
              </a:buClr>
              <a:buFont typeface="Wingdings" pitchFamily="2" charset="2"/>
              <a:buChar char="§"/>
            </a:pPr>
            <a:r>
              <a:rPr lang="en-GB" sz="1400" b="1">
                <a:solidFill>
                  <a:srgbClr val="0000FF"/>
                </a:solidFill>
              </a:rPr>
              <a:t>Promo</a:t>
            </a:r>
            <a:r>
              <a:rPr lang="ro-RO" sz="1400" b="1">
                <a:solidFill>
                  <a:srgbClr val="0000FF"/>
                </a:solidFill>
              </a:rPr>
              <a:t>vând cooperarea</a:t>
            </a:r>
            <a:r>
              <a:rPr lang="en-GB" sz="1400" b="1">
                <a:solidFill>
                  <a:srgbClr val="0000FF"/>
                </a:solidFill>
              </a:rPr>
              <a:t> cross-sector</a:t>
            </a:r>
            <a:r>
              <a:rPr lang="ro-RO" sz="1400" b="1">
                <a:solidFill>
                  <a:srgbClr val="0000FF"/>
                </a:solidFill>
              </a:rPr>
              <a:t>i</a:t>
            </a:r>
            <a:r>
              <a:rPr lang="en-GB" sz="1400" b="1">
                <a:solidFill>
                  <a:srgbClr val="0000FF"/>
                </a:solidFill>
              </a:rPr>
              <a:t>al</a:t>
            </a:r>
            <a:r>
              <a:rPr lang="ro-RO" sz="1400" b="1">
                <a:solidFill>
                  <a:srgbClr val="0000FF"/>
                </a:solidFill>
              </a:rPr>
              <a:t>ă (</a:t>
            </a:r>
            <a:r>
              <a:rPr lang="en-GB" sz="1400" b="1">
                <a:solidFill>
                  <a:srgbClr val="0000FF"/>
                </a:solidFill>
              </a:rPr>
              <a:t>relevant</a:t>
            </a:r>
            <a:r>
              <a:rPr lang="ro-RO" sz="1400" b="1">
                <a:solidFill>
                  <a:srgbClr val="0000FF"/>
                </a:solidFill>
              </a:rPr>
              <a:t>ă pentru mai mult de un sector).</a:t>
            </a:r>
            <a:endParaRPr lang="en-GB" sz="1400" b="1">
              <a:solidFill>
                <a:srgbClr val="0000FF"/>
              </a:solidFill>
            </a:endParaRPr>
          </a:p>
        </p:txBody>
      </p:sp>
      <p:sp>
        <p:nvSpPr>
          <p:cNvPr id="25618" name="TextBox 10"/>
          <p:cNvSpPr txBox="1">
            <a:spLocks noChangeArrowheads="1"/>
          </p:cNvSpPr>
          <p:nvPr/>
        </p:nvSpPr>
        <p:spPr bwMode="auto">
          <a:xfrm>
            <a:off x="4572000" y="2997200"/>
            <a:ext cx="3600450" cy="244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ro-RO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Practici inovatoare</a:t>
            </a:r>
            <a:r>
              <a:rPr lang="en-GB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GB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(</a:t>
            </a:r>
            <a:r>
              <a:rPr lang="ro-RO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metode, instrumente curricula programe de studiu, formări</a:t>
            </a:r>
            <a:r>
              <a:rPr lang="en-GB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o-RO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folosirea TIC, Resurse educaţionale la dispoziţia tuturor</a:t>
            </a:r>
            <a:r>
              <a:rPr lang="en-GB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) </a:t>
            </a:r>
          </a:p>
          <a:p>
            <a:pPr marL="342900" indent="-342900" eaLnBrk="1" hangingPunct="1">
              <a:buFont typeface="Arial" charset="0"/>
              <a:buNone/>
            </a:pPr>
            <a:endParaRPr lang="en-GB" sz="800">
              <a:solidFill>
                <a:srgbClr val="2B65BB"/>
              </a:solidFill>
              <a:latin typeface="Arial Narrow" pitchFamily="34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en-GB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Coopera</a:t>
            </a:r>
            <a:r>
              <a:rPr lang="ro-RO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rea cu actori diferiţi (</a:t>
            </a:r>
            <a:r>
              <a:rPr lang="en-GB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sector</a:t>
            </a:r>
            <a:r>
              <a:rPr lang="ro-RO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 public</a:t>
            </a:r>
            <a:r>
              <a:rPr lang="en-GB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o-RO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lumea muncii</a:t>
            </a:r>
            <a:r>
              <a:rPr lang="en-GB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ro-RO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societatea civilă</a:t>
            </a:r>
            <a:r>
              <a:rPr lang="en-GB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)</a:t>
            </a:r>
            <a:br>
              <a:rPr lang="en-GB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</a:br>
            <a:endParaRPr lang="en-GB" sz="800">
              <a:solidFill>
                <a:srgbClr val="2B65BB"/>
              </a:solidFill>
              <a:latin typeface="Arial Narrow" pitchFamily="34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ro-RO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Reţele, </a:t>
            </a:r>
            <a:r>
              <a:rPr lang="ro-RO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schimburi de experienţă</a:t>
            </a:r>
            <a:r>
              <a:rPr lang="ro-RO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 şi de bune practici </a:t>
            </a:r>
            <a:endParaRPr lang="en-GB" sz="1200">
              <a:solidFill>
                <a:srgbClr val="2B65BB"/>
              </a:solidFill>
              <a:latin typeface="Arial Narrow" pitchFamily="34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GB" sz="800">
              <a:solidFill>
                <a:srgbClr val="2B65BB"/>
              </a:solidFill>
              <a:latin typeface="Arial Narrow" pitchFamily="34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ro-RO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Validarea competenţelor </a:t>
            </a:r>
            <a:r>
              <a:rPr lang="ro-RO" sz="1200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folosind cadre şi instrumente UE</a:t>
            </a:r>
            <a:endParaRPr lang="en-GB" sz="1200">
              <a:solidFill>
                <a:srgbClr val="2B65BB"/>
              </a:solidFill>
              <a:latin typeface="Arial Narrow" pitchFamily="34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GB" sz="800">
              <a:solidFill>
                <a:srgbClr val="2B65BB"/>
              </a:solidFill>
              <a:latin typeface="Arial Narrow" pitchFamily="34" charset="0"/>
              <a:cs typeface="Arial" charset="0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ro-RO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Cetăţenie activă şi crearea de noi intreprinderi sociale</a:t>
            </a:r>
            <a:r>
              <a:rPr lang="ro-RO" sz="14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 </a:t>
            </a:r>
            <a:endParaRPr lang="en-GB" sz="1400" b="1">
              <a:solidFill>
                <a:srgbClr val="FFD624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572000" y="1711325"/>
            <a:ext cx="3529013" cy="1285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o-RO" sz="1400" b="1">
                <a:solidFill>
                  <a:schemeClr val="tx1"/>
                </a:solidFill>
                <a:latin typeface="Arial" charset="0"/>
                <a:cs typeface="Arial" charset="0"/>
              </a:rPr>
              <a:t>Tipuri de activităţi care pot fi derulate:</a:t>
            </a:r>
            <a:endParaRPr lang="en-GB" sz="14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5620" name="TextBox 4"/>
          <p:cNvSpPr txBox="1">
            <a:spLocks noChangeArrowheads="1"/>
          </p:cNvSpPr>
          <p:nvPr/>
        </p:nvSpPr>
        <p:spPr bwMode="auto">
          <a:xfrm>
            <a:off x="4787900" y="5737225"/>
            <a:ext cx="331311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o-RO" sz="14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Activităţi de formare, predare sau învăţare pentru persoane individuale, dacă aceste activităţi determină valoare adăugată în raport cu obiectivele proiectului</a:t>
            </a:r>
            <a:r>
              <a:rPr lang="en-GB" sz="1800" b="1">
                <a:solidFill>
                  <a:srgbClr val="2B65BB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26628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011863" y="105251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Cooperare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5076825" y="1395413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400" b="1">
                <a:solidFill>
                  <a:srgbClr val="FF3300"/>
                </a:solidFill>
                <a:latin typeface="Arial Narrow" pitchFamily="34" charset="0"/>
              </a:rPr>
              <a:t>pentru inovare şi schimb de bune practici</a:t>
            </a:r>
            <a:endParaRPr lang="en-US" sz="14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755650" y="1412875"/>
            <a:ext cx="3455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Parteneriate strategice transnationale</a:t>
            </a:r>
          </a:p>
          <a:p>
            <a:endParaRPr lang="ro-RO" sz="1400" b="1">
              <a:solidFill>
                <a:srgbClr val="0000FF"/>
              </a:solidFill>
            </a:endParaRPr>
          </a:p>
        </p:txBody>
      </p:sp>
      <p:sp>
        <p:nvSpPr>
          <p:cNvPr id="26635" name="TextBox 4"/>
          <p:cNvSpPr txBox="1">
            <a:spLocks noChangeArrowheads="1"/>
          </p:cNvSpPr>
          <p:nvPr/>
        </p:nvSpPr>
        <p:spPr bwMode="auto">
          <a:xfrm>
            <a:off x="468313" y="1844675"/>
            <a:ext cx="37909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o-RO" sz="14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Activităţi de formare, predare sau învăţare pentru persoane individuale, dacă aceste activităţi determină valoare adăugată în raport cu obiectivele proiectului</a:t>
            </a:r>
            <a:r>
              <a:rPr lang="en-GB" sz="1800" b="1">
                <a:solidFill>
                  <a:srgbClr val="2B65BB"/>
                </a:solidFill>
                <a:latin typeface="Tahoma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342044" name="Group 28"/>
          <p:cNvGraphicFramePr>
            <a:graphicFrameLocks noGrp="1"/>
          </p:cNvGraphicFramePr>
          <p:nvPr/>
        </p:nvGraphicFramePr>
        <p:xfrm>
          <a:off x="323850" y="2924175"/>
          <a:ext cx="4105275" cy="3627092"/>
        </p:xfrm>
        <a:graphic>
          <a:graphicData uri="http://schemas.openxmlformats.org/drawingml/2006/table">
            <a:tbl>
              <a:tblPr/>
              <a:tblGrid>
                <a:gridCol w="4105275"/>
              </a:tblGrid>
              <a:tr h="3421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ro-RO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Activităţi pe termen lung</a:t>
                      </a:r>
                      <a:r>
                        <a:rPr kumimoji="0" lang="fr-B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s (61 </a:t>
                      </a:r>
                      <a:r>
                        <a:rPr kumimoji="0" lang="ro-RO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zile</a:t>
                      </a:r>
                      <a:r>
                        <a:rPr kumimoji="0" lang="fr-B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– 12 </a:t>
                      </a:r>
                      <a:r>
                        <a:rPr kumimoji="0" lang="ro-RO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luni</a:t>
                      </a:r>
                      <a:r>
                        <a:rPr kumimoji="0" lang="fr-B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):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Misiuni de predare și învăţare ale personalului</a:t>
                      </a:r>
                      <a:endParaRPr kumimoji="0" lang="fr-B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Mobilitatea lucrătorilor de tineret</a:t>
                      </a:r>
                      <a:endParaRPr kumimoji="0" lang="fr-B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Mobilități individuale de studiu ale elevilor</a:t>
                      </a:r>
                      <a:r>
                        <a:rPr kumimoji="0" lang="fr-B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 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ro-RO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Activităţi pe termen scurt </a:t>
                      </a:r>
                      <a:r>
                        <a:rPr kumimoji="0" lang="fr-B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(5 – 60 </a:t>
                      </a:r>
                      <a:r>
                        <a:rPr kumimoji="0" lang="ro-RO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zile</a:t>
                      </a:r>
                      <a:r>
                        <a:rPr kumimoji="0" lang="fr-BE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):</a:t>
                      </a:r>
                      <a:endParaRPr kumimoji="0" lang="en-GB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Evenimente de instruire în comun a personalului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Mobilitate pentru elevi, care combină mobilitatea fizică pe termen scurt cu mobilitatea virtuală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Activităţi comune de proiect pentru elevi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"/>
                        <a:tabLst/>
                      </a:pPr>
                      <a:r>
                        <a:rPr kumimoji="0" lang="ro-R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Programe intensive pentru studenţi</a:t>
                      </a:r>
                      <a:endParaRPr kumimoji="0" lang="en-GB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49" marR="91449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1844675"/>
            <a:ext cx="352901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1" hangingPunct="1">
              <a:buFont typeface="Arial" charset="0"/>
              <a:buChar char="•"/>
            </a:pPr>
            <a:r>
              <a:rPr lang="ro-RO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Parteneriate între universităţi, şcoli VET, ONG-uri de tineret, industrii creative</a:t>
            </a:r>
            <a:r>
              <a:rPr lang="en-GB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,</a:t>
            </a:r>
            <a:r>
              <a:rPr lang="ro-RO" sz="1200" b="1">
                <a:solidFill>
                  <a:srgbClr val="2B65BB"/>
                </a:solidFill>
                <a:latin typeface="Arial Narrow" pitchFamily="34" charset="0"/>
                <a:cs typeface="Arial" charset="0"/>
              </a:rPr>
              <a:t> intreprinderi mici şi mijlocii, pentru </a:t>
            </a:r>
            <a:r>
              <a:rPr lang="ro-RO" sz="1200" b="1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>a promova tranziția de la educație la auto-ocuparea forței de muncă, prin cursuri, programe, și pentru a stimula creativitatea și spiritul antreprenorial.</a:t>
            </a:r>
          </a:p>
          <a:p>
            <a:pPr marL="285750" indent="-285750" algn="just" eaLnBrk="1" hangingPunct="1">
              <a:buFont typeface="Arial" charset="0"/>
              <a:buChar char="•"/>
            </a:pPr>
            <a:r>
              <a:rPr lang="ro-RO" sz="1200" b="1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>Parteneriate între serviciile publice de sănătate și furnizorii de VET pentru a crea un program de e-learning pentru furnizarea de formare suplimentară în domeniul primului ajutor (atât pentru profesioniști cât și pentru cetățeni). Implicarea organizațiilor de tineret și a școlilor pentru a promova programul de e-learning în rândul elevilor/tinerilor.</a:t>
            </a:r>
          </a:p>
          <a:p>
            <a:pPr marL="285750" indent="-285750" algn="just" eaLnBrk="1" hangingPunct="1">
              <a:buFont typeface="Arial" charset="0"/>
              <a:buChar char="•"/>
            </a:pPr>
            <a:r>
              <a:rPr lang="ro-RO" sz="1200" b="1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>Parteneriate între organizațiile de educație a adulților, instituțiile de învățământ superior, autorități locale/regionale și partenerii sociali, cu  obiectivul creşterii gradului de alfabetizare a adulţilor din grupuri dezavantajate în domeniul numeraţiei şi în cel financiar.</a:t>
            </a:r>
          </a:p>
          <a:p>
            <a:pPr marL="285750" indent="-285750" algn="just" eaLnBrk="1" hangingPunct="1">
              <a:buFont typeface="Arial" charset="0"/>
              <a:buChar char="•"/>
            </a:pPr>
            <a:r>
              <a:rPr lang="ro-RO" sz="1200" b="1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>Parteneriate între centrele de recunoaștere, autoritățile publice locale, asociații patronale, sindicate și servicii de orientare în carieră pentru a promova recunoașterea de abilităţilor soft dezvoltate la locul de muncă</a:t>
            </a:r>
            <a:r>
              <a:rPr lang="ro-RO" sz="1400" b="1">
                <a:solidFill>
                  <a:srgbClr val="0033CC"/>
                </a:solidFill>
                <a:latin typeface="Arial Narrow" pitchFamily="34" charset="0"/>
                <a:cs typeface="Arial" charset="0"/>
              </a:rPr>
              <a:t>.</a:t>
            </a:r>
            <a:endParaRPr lang="en-GB" sz="1400" b="1">
              <a:solidFill>
                <a:srgbClr val="0033CC"/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29700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011863" y="105251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Cooperare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5076825" y="1395413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400" b="1">
                <a:solidFill>
                  <a:srgbClr val="FF3300"/>
                </a:solidFill>
                <a:latin typeface="Arial Narrow" pitchFamily="34" charset="0"/>
              </a:rPr>
              <a:t>pentru inovare şi schimb de bune practici</a:t>
            </a:r>
            <a:endParaRPr lang="en-US" sz="14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pic>
        <p:nvPicPr>
          <p:cNvPr id="29706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2492375"/>
            <a:ext cx="4249738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755650" y="1628775"/>
            <a:ext cx="3455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Parteneriate strategice transnationale</a:t>
            </a:r>
          </a:p>
          <a:p>
            <a:endParaRPr lang="ro-RO" sz="1400" b="1">
              <a:solidFill>
                <a:srgbClr val="0000FF"/>
              </a:solidFill>
            </a:endParaRPr>
          </a:p>
        </p:txBody>
      </p:sp>
      <p:pic>
        <p:nvPicPr>
          <p:cNvPr id="29708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1773238"/>
            <a:ext cx="33115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32338" y="4221163"/>
            <a:ext cx="329565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30724" name="Picture 4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836613"/>
            <a:ext cx="264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not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23913"/>
            <a:ext cx="914400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476375" y="1125538"/>
            <a:ext cx="179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Acţiunea cheie 2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011863" y="1052513"/>
            <a:ext cx="1198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sz="1600" b="1">
                <a:solidFill>
                  <a:srgbClr val="FF3300"/>
                </a:solidFill>
              </a:rPr>
              <a:t>Cooperare</a:t>
            </a:r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5076825" y="1395413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400" b="1">
                <a:solidFill>
                  <a:srgbClr val="FF3300"/>
                </a:solidFill>
                <a:latin typeface="Arial Narrow" pitchFamily="34" charset="0"/>
              </a:rPr>
              <a:t>pentru inovare şi schimb de bune practici</a:t>
            </a:r>
            <a:endParaRPr lang="en-US" sz="14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635375" y="1341438"/>
            <a:ext cx="14398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0730" name="Rectangle 13"/>
          <p:cNvSpPr>
            <a:spLocks noChangeArrowheads="1"/>
          </p:cNvSpPr>
          <p:nvPr/>
        </p:nvSpPr>
        <p:spPr bwMode="auto">
          <a:xfrm>
            <a:off x="755650" y="1484313"/>
            <a:ext cx="3455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Parteneriate strategice transnationale</a:t>
            </a:r>
          </a:p>
          <a:p>
            <a:endParaRPr lang="ro-RO" sz="1400" b="1">
              <a:solidFill>
                <a:srgbClr val="0000FF"/>
              </a:solidFill>
            </a:endParaRPr>
          </a:p>
        </p:txBody>
      </p:sp>
      <p:pic>
        <p:nvPicPr>
          <p:cNvPr id="30731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773238"/>
            <a:ext cx="35210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3665538"/>
            <a:ext cx="35274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5229225"/>
            <a:ext cx="36718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1844675"/>
            <a:ext cx="4249737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4292600"/>
            <a:ext cx="439261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611188" y="779463"/>
            <a:ext cx="8066087" cy="6247864"/>
          </a:xfrm>
          <a:prstGeom prst="rect">
            <a:avLst/>
          </a:prstGeom>
          <a:solidFill>
            <a:srgbClr val="0000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o-RO" sz="2000" b="1" dirty="0">
                <a:solidFill>
                  <a:srgbClr val="FFFF00"/>
                </a:solidFill>
              </a:rPr>
              <a:t>Europa 2020: strategia de creștere a Uniunii pentru următorii zece ani are cinci obiective ambițioase care trebuie atinse până în 2020, în special în domeniul educației, cazul în care se doreşte:</a:t>
            </a:r>
          </a:p>
          <a:p>
            <a:pPr lvl="1" algn="just"/>
            <a:endParaRPr lang="ro-RO" sz="1600" dirty="0">
              <a:solidFill>
                <a:srgbClr val="FFFF00"/>
              </a:solidFill>
            </a:endParaRPr>
          </a:p>
          <a:p>
            <a:pPr lvl="1" algn="just"/>
            <a:r>
              <a:rPr lang="ro-RO" sz="1600" b="1" dirty="0">
                <a:solidFill>
                  <a:srgbClr val="FFFF00"/>
                </a:solidFill>
                <a:latin typeface="Arial Narrow" pitchFamily="34" charset="0"/>
              </a:rPr>
              <a:t>reducerea ratei abandonului școlar timpuriu, la un nivel de sub 10</a:t>
            </a:r>
            <a:r>
              <a:rPr lang="ro-RO" sz="1600" b="1" dirty="0" smtClean="0">
                <a:solidFill>
                  <a:srgbClr val="FFFF00"/>
                </a:solidFill>
                <a:latin typeface="Arial Narrow" pitchFamily="34" charset="0"/>
              </a:rPr>
              <a:t>%;</a:t>
            </a:r>
            <a:endParaRPr lang="ro-RO" sz="1600" b="1" dirty="0">
              <a:solidFill>
                <a:srgbClr val="FFFF00"/>
              </a:solidFill>
              <a:latin typeface="Arial Narrow" pitchFamily="34" charset="0"/>
            </a:endParaRPr>
          </a:p>
          <a:p>
            <a:pPr lvl="1" algn="just"/>
            <a:endParaRPr lang="ro-RO" sz="1600" b="1" dirty="0">
              <a:solidFill>
                <a:srgbClr val="FFFF00"/>
              </a:solidFill>
              <a:latin typeface="Arial Narrow" pitchFamily="34" charset="0"/>
            </a:endParaRPr>
          </a:p>
          <a:p>
            <a:pPr lvl="1" algn="just"/>
            <a:r>
              <a:rPr lang="ro-RO" sz="1600" b="1" dirty="0">
                <a:solidFill>
                  <a:srgbClr val="FFFF00"/>
                </a:solidFill>
                <a:latin typeface="Arial Narrow" pitchFamily="34" charset="0"/>
              </a:rPr>
              <a:t>ca cel puțin 40% din tinerii cu vârsta între 30-34 ani să fie absolvenţi de învățământ terțiar sau echivalent. </a:t>
            </a:r>
          </a:p>
          <a:p>
            <a:pPr lvl="1" algn="just"/>
            <a:endParaRPr lang="ro-RO" sz="16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just"/>
            <a:r>
              <a:rPr lang="ro-RO" sz="2000" b="1" dirty="0">
                <a:solidFill>
                  <a:srgbClr val="FFFF00"/>
                </a:solidFill>
              </a:rPr>
              <a:t>Această strategie include, de asemenea, inițiativele sale emblematice, în special "Tineretul în mișcare" și Agenda pentru noi competențe și locuri de muncă.</a:t>
            </a:r>
          </a:p>
          <a:p>
            <a:pPr algn="just"/>
            <a:r>
              <a:rPr lang="ro-RO" sz="2000" dirty="0">
                <a:solidFill>
                  <a:srgbClr val="FFFF00"/>
                </a:solidFill>
              </a:rPr>
              <a:t/>
            </a:r>
            <a:br>
              <a:rPr lang="ro-RO" sz="2000" dirty="0">
                <a:solidFill>
                  <a:srgbClr val="FFFF00"/>
                </a:solidFill>
              </a:rPr>
            </a:br>
            <a:r>
              <a:rPr lang="ro-RO" sz="2000" b="1" dirty="0">
                <a:solidFill>
                  <a:srgbClr val="FFFF00"/>
                </a:solidFill>
              </a:rPr>
              <a:t>În concluziile sale din 12 mai 2009, Consiliul Uniunii Europene a propus un cadru strategic pentru cooperarea europeană în domeniul educației și formării profesionale (ET 2020), cadru care </a:t>
            </a:r>
            <a:r>
              <a:rPr lang="ro-RO" sz="2000" b="1" dirty="0" smtClean="0">
                <a:solidFill>
                  <a:srgbClr val="FFFF00"/>
                </a:solidFill>
              </a:rPr>
              <a:t>are </a:t>
            </a:r>
            <a:r>
              <a:rPr lang="ro-RO" sz="2000" b="1" dirty="0">
                <a:solidFill>
                  <a:srgbClr val="FFFF00"/>
                </a:solidFill>
              </a:rPr>
              <a:t>scopul de a:</a:t>
            </a:r>
          </a:p>
          <a:p>
            <a:pPr algn="just"/>
            <a:endParaRPr lang="ro-RO" sz="1600" b="1" dirty="0">
              <a:solidFill>
                <a:srgbClr val="FFFF00"/>
              </a:solidFill>
              <a:latin typeface="Arial Narrow" pitchFamily="34" charset="0"/>
            </a:endParaRPr>
          </a:p>
          <a:p>
            <a:pPr lvl="1" algn="just"/>
            <a:r>
              <a:rPr lang="ro-RO" sz="1600" b="1" dirty="0">
                <a:solidFill>
                  <a:srgbClr val="FFFF00"/>
                </a:solidFill>
                <a:latin typeface="Arial Narrow" pitchFamily="34" charset="0"/>
              </a:rPr>
              <a:t>răspunde la provocările existente în crearea unei Europe bazate pe cunoaștere </a:t>
            </a:r>
          </a:p>
          <a:p>
            <a:pPr lvl="1" algn="just"/>
            <a:endParaRPr lang="ro-RO" sz="1600" b="1" dirty="0">
              <a:solidFill>
                <a:srgbClr val="FFFF00"/>
              </a:solidFill>
              <a:latin typeface="Arial Narrow" pitchFamily="34" charset="0"/>
            </a:endParaRPr>
          </a:p>
          <a:p>
            <a:pPr lvl="1" algn="just"/>
            <a:r>
              <a:rPr lang="ro-RO" sz="1600" b="1" dirty="0">
                <a:solidFill>
                  <a:srgbClr val="FFFF00"/>
                </a:solidFill>
                <a:latin typeface="Arial Narrow" pitchFamily="34" charset="0"/>
              </a:rPr>
              <a:t>face din învățarea pe tot parcursul vieţii o realitate pentru toți.</a:t>
            </a:r>
            <a:r>
              <a:rPr lang="en-US" sz="16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779838" y="115888"/>
            <a:ext cx="11906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Politici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2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2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2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250825" y="600075"/>
            <a:ext cx="8893175" cy="5619750"/>
          </a:xfrm>
          <a:prstGeom prst="rect">
            <a:avLst/>
          </a:prstGeom>
          <a:solidFill>
            <a:srgbClr val="0000FF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85775" algn="l"/>
              </a:tabLst>
            </a:pPr>
            <a:r>
              <a:rPr lang="ro-RO" sz="2800"/>
              <a:t>Obiectivul general al programului</a:t>
            </a:r>
            <a:br>
              <a:rPr lang="ro-RO" sz="2800"/>
            </a:br>
            <a:endParaRPr lang="ro-RO" sz="2800"/>
          </a:p>
          <a:p>
            <a:pPr>
              <a:tabLst>
                <a:tab pos="485775" algn="l"/>
              </a:tabLst>
            </a:pPr>
            <a:r>
              <a:rPr lang="ro-RO" sz="1800" b="1">
                <a:solidFill>
                  <a:srgbClr val="FFFF00"/>
                </a:solidFill>
              </a:rPr>
              <a:t>Programul va contribui la realizarea:</a:t>
            </a:r>
            <a:endParaRPr lang="en-US" sz="1800" b="1">
              <a:solidFill>
                <a:srgbClr val="FFFF00"/>
              </a:solidFill>
            </a:endParaRPr>
          </a:p>
          <a:p>
            <a:pPr lvl="1" algn="just">
              <a:spcBef>
                <a:spcPct val="50000"/>
              </a:spcBef>
              <a:buFontTx/>
              <a:buChar char="•"/>
              <a:tabLst>
                <a:tab pos="485775" algn="l"/>
              </a:tabLst>
            </a:pPr>
            <a:r>
              <a:rPr lang="ro-RO" sz="1800" b="1" u="sng">
                <a:solidFill>
                  <a:srgbClr val="FFFF00"/>
                </a:solidFill>
              </a:rPr>
              <a:t>obiectivelor Strategiei Europa 2020, inclusiv obiectivul principal educație;</a:t>
            </a:r>
            <a:endParaRPr lang="en-US" sz="1800" b="1" u="sng">
              <a:solidFill>
                <a:srgbClr val="FFFF00"/>
              </a:solidFill>
            </a:endParaRPr>
          </a:p>
          <a:p>
            <a:pPr lvl="1" algn="just">
              <a:spcBef>
                <a:spcPct val="50000"/>
              </a:spcBef>
              <a:buFontTx/>
              <a:buChar char="•"/>
              <a:tabLst>
                <a:tab pos="485775" algn="l"/>
              </a:tabLst>
            </a:pPr>
            <a:r>
              <a:rPr lang="ro-RO" sz="1800" b="1" u="sng">
                <a:solidFill>
                  <a:srgbClr val="FFFF00"/>
                </a:solidFill>
              </a:rPr>
              <a:t>obiectivelor cadrului strategic pentru cooperarea europeană în domeniul educației și formării profesionale (ET 2020), inclusiv criteriile de referință corespunzătoare</a:t>
            </a:r>
            <a:r>
              <a:rPr lang="ro-RO" sz="1800" b="1">
                <a:solidFill>
                  <a:srgbClr val="FFFF00"/>
                </a:solidFill>
              </a:rPr>
              <a:t>;</a:t>
            </a:r>
            <a:endParaRPr lang="en-US" sz="1800" b="1">
              <a:solidFill>
                <a:srgbClr val="FFFF00"/>
              </a:solidFill>
            </a:endParaRPr>
          </a:p>
          <a:p>
            <a:pPr lvl="1" algn="just">
              <a:spcBef>
                <a:spcPct val="50000"/>
              </a:spcBef>
              <a:buFontTx/>
              <a:buChar char="•"/>
              <a:tabLst>
                <a:tab pos="485775" algn="l"/>
              </a:tabLst>
            </a:pPr>
            <a:r>
              <a:rPr lang="ro-RO" sz="1800" b="1">
                <a:solidFill>
                  <a:srgbClr val="FFFF00"/>
                </a:solidFill>
              </a:rPr>
              <a:t>dezvoltării durabile a țărilor partenere terțe în domeniul învățământului superior;</a:t>
            </a:r>
            <a:endParaRPr lang="en-US" sz="1800" b="1">
              <a:solidFill>
                <a:srgbClr val="FFFF00"/>
              </a:solidFill>
            </a:endParaRPr>
          </a:p>
          <a:p>
            <a:pPr lvl="1" algn="just">
              <a:spcBef>
                <a:spcPct val="50000"/>
              </a:spcBef>
              <a:buFontTx/>
              <a:buChar char="•"/>
              <a:tabLst>
                <a:tab pos="485775" algn="l"/>
              </a:tabLst>
            </a:pPr>
            <a:r>
              <a:rPr lang="ro-RO" sz="1800" b="1">
                <a:solidFill>
                  <a:srgbClr val="FFFF00"/>
                </a:solidFill>
              </a:rPr>
              <a:t>obiectivelor generale din cadrul reînnoit pentru cooperarea europeană în domeniul tineretului (2010-2018);</a:t>
            </a:r>
            <a:endParaRPr lang="en-US" sz="1800" b="1">
              <a:solidFill>
                <a:srgbClr val="FFFF00"/>
              </a:solidFill>
            </a:endParaRPr>
          </a:p>
          <a:p>
            <a:pPr lvl="1" algn="just">
              <a:spcBef>
                <a:spcPct val="50000"/>
              </a:spcBef>
              <a:buFontTx/>
              <a:buChar char="•"/>
              <a:tabLst>
                <a:tab pos="485775" algn="l"/>
              </a:tabLst>
            </a:pPr>
            <a:r>
              <a:rPr lang="ro-RO" sz="1800" b="1">
                <a:solidFill>
                  <a:srgbClr val="FFFF00"/>
                </a:solidFill>
              </a:rPr>
              <a:t>obiectivului de dezvoltare a dimensiunii europene a sportului, în special sportului de masă, în conformitate cu planul de lucru al Uniunii pentru sport;</a:t>
            </a:r>
            <a:endParaRPr lang="en-US" sz="1800" b="1">
              <a:solidFill>
                <a:srgbClr val="FFFF00"/>
              </a:solidFill>
            </a:endParaRPr>
          </a:p>
          <a:p>
            <a:pPr lvl="1" algn="just">
              <a:spcBef>
                <a:spcPct val="50000"/>
              </a:spcBef>
              <a:buFontTx/>
              <a:buChar char="•"/>
              <a:tabLst>
                <a:tab pos="485775" algn="l"/>
              </a:tabLst>
            </a:pPr>
            <a:r>
              <a:rPr lang="ro-RO" sz="1800" b="1">
                <a:solidFill>
                  <a:srgbClr val="FFFF00"/>
                </a:solidFill>
              </a:rPr>
              <a:t>promovării valorilor europene în conformitate cu articolul 2 din Tratatul Uniunii Europene.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uropean-U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24900" cy="755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Programul Uniunii Europene pentru educatie, formare profesionala, tineret si sport</a:t>
            </a:r>
          </a:p>
          <a:p>
            <a:pPr algn="ctr"/>
            <a:r>
              <a:rPr lang="ro-RO" sz="20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2014-2020</a:t>
            </a:r>
          </a:p>
        </p:txBody>
      </p:sp>
      <p:pic>
        <p:nvPicPr>
          <p:cNvPr id="6148" name="Picture 6" descr="ob_ee81eb4e1c7d3389f789433e9b1cfa96_erasm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" y="836613"/>
            <a:ext cx="36496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7609" name="Group 41"/>
          <p:cNvGraphicFramePr>
            <a:graphicFrameLocks noGrp="1"/>
          </p:cNvGraphicFramePr>
          <p:nvPr>
            <p:ph/>
          </p:nvPr>
        </p:nvGraphicFramePr>
        <p:xfrm>
          <a:off x="179388" y="2060575"/>
          <a:ext cx="8785225" cy="1873250"/>
        </p:xfrm>
        <a:graphic>
          <a:graphicData uri="http://schemas.openxmlformats.org/drawingml/2006/table">
            <a:tbl>
              <a:tblPr/>
              <a:tblGrid>
                <a:gridCol w="2952750"/>
                <a:gridCol w="2879725"/>
                <a:gridCol w="2952750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Actiunea cheie 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Actiunea  cheie 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Actiunea  cheie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ＭＳ Ｐゴシック" pitchFamily="34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Mobilitati individuale pentru invatare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Cooperare pentru  inovare si bune practici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66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ＭＳ Ｐゴシック" pitchFamily="34" charset="-128"/>
                        </a:rPr>
                        <a:t>Sprijin pentru  reforma politicilor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37602" name="Text Box 20"/>
          <p:cNvSpPr txBox="1">
            <a:spLocks noChangeArrowheads="1"/>
          </p:cNvSpPr>
          <p:nvPr/>
        </p:nvSpPr>
        <p:spPr bwMode="auto">
          <a:xfrm>
            <a:off x="6300788" y="3933825"/>
            <a:ext cx="2663825" cy="1008063"/>
          </a:xfrm>
          <a:prstGeom prst="rect">
            <a:avLst/>
          </a:prstGeom>
          <a:solidFill>
            <a:srgbClr val="0000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85725">
              <a:spcBef>
                <a:spcPct val="50000"/>
              </a:spcBef>
            </a:pPr>
            <a:r>
              <a:rPr lang="fr-BE" sz="1600" b="1">
                <a:solidFill>
                  <a:srgbClr val="FFFF00"/>
                </a:solidFill>
                <a:latin typeface="Cambria" pitchFamily="18" charset="0"/>
              </a:rPr>
              <a:t>Activitati specifice:</a:t>
            </a:r>
            <a:endParaRPr lang="ro-RO" sz="1600" b="1">
              <a:solidFill>
                <a:srgbClr val="FFFF00"/>
              </a:solidFill>
            </a:endParaRPr>
          </a:p>
          <a:p>
            <a:pPr marL="266700" indent="-85725">
              <a:spcBef>
                <a:spcPct val="50000"/>
              </a:spcBef>
            </a:pPr>
            <a:endParaRPr lang="fr-BE" sz="800" b="1">
              <a:solidFill>
                <a:srgbClr val="FFFF00"/>
              </a:solidFill>
              <a:latin typeface="Cambria" pitchFamily="18" charset="0"/>
            </a:endParaRPr>
          </a:p>
          <a:p>
            <a:pPr marL="266700" indent="-85725">
              <a:lnSpc>
                <a:spcPct val="0"/>
              </a:lnSpc>
              <a:spcBef>
                <a:spcPct val="50000"/>
              </a:spcBef>
              <a:buFontTx/>
              <a:buChar char="•"/>
            </a:pPr>
            <a:r>
              <a:rPr lang="fr-BE" sz="1600" b="1">
                <a:solidFill>
                  <a:srgbClr val="FFFF00"/>
                </a:solidFill>
                <a:latin typeface="Cambria" pitchFamily="18" charset="0"/>
              </a:rPr>
              <a:t>Jean Monnet </a:t>
            </a:r>
            <a:endParaRPr lang="ro-RO" sz="1600" b="1">
              <a:solidFill>
                <a:srgbClr val="FFFF00"/>
              </a:solidFill>
            </a:endParaRPr>
          </a:p>
          <a:p>
            <a:pPr marL="266700" indent="-85725">
              <a:lnSpc>
                <a:spcPct val="0"/>
              </a:lnSpc>
              <a:spcBef>
                <a:spcPct val="50000"/>
              </a:spcBef>
            </a:pPr>
            <a:endParaRPr lang="ro-RO" sz="1600" b="1">
              <a:solidFill>
                <a:srgbClr val="FFFF00"/>
              </a:solidFill>
            </a:endParaRPr>
          </a:p>
          <a:p>
            <a:pPr marL="266700" indent="-85725">
              <a:lnSpc>
                <a:spcPct val="0"/>
              </a:lnSpc>
              <a:spcBef>
                <a:spcPct val="50000"/>
              </a:spcBef>
              <a:buFontTx/>
              <a:buChar char="•"/>
            </a:pPr>
            <a:r>
              <a:rPr lang="fr-BE" sz="1600" b="1">
                <a:solidFill>
                  <a:srgbClr val="FFFF00"/>
                </a:solidFill>
                <a:latin typeface="Cambria" pitchFamily="18" charset="0"/>
              </a:rPr>
              <a:t>Sport</a:t>
            </a:r>
          </a:p>
        </p:txBody>
      </p:sp>
      <p:sp>
        <p:nvSpPr>
          <p:cNvPr id="237603" name="Rectangle 35"/>
          <p:cNvSpPr>
            <a:spLocks noChangeArrowheads="1"/>
          </p:cNvSpPr>
          <p:nvPr/>
        </p:nvSpPr>
        <p:spPr bwMode="auto">
          <a:xfrm>
            <a:off x="179388" y="3933825"/>
            <a:ext cx="6121400" cy="1008063"/>
          </a:xfrm>
          <a:prstGeom prst="rect">
            <a:avLst/>
          </a:prstGeom>
          <a:solidFill>
            <a:srgbClr val="0000FF"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FFFF00"/>
                </a:solidFill>
              </a:rPr>
              <a:t>Se mentine identitatea sectoarelor prin utilizarea brandurilor: Erasmus, Comenius, Leonardo da</a:t>
            </a:r>
            <a:r>
              <a:rPr lang="ro-RO" sz="1600" b="1">
                <a:solidFill>
                  <a:srgbClr val="FFFF00"/>
                </a:solidFill>
              </a:rPr>
              <a:t> </a:t>
            </a:r>
            <a:r>
              <a:rPr lang="en-US" sz="1600" b="1">
                <a:solidFill>
                  <a:srgbClr val="FFFF00"/>
                </a:solidFill>
              </a:rPr>
              <a:t>Vinci, Grundtvig si Tineret, dar se incurajeaza proiectele cross-sectoriale</a:t>
            </a:r>
            <a:endParaRPr lang="ro-RO" sz="1600" b="1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</a:pPr>
            <a:endParaRPr lang="en-US" sz="1000" b="1">
              <a:solidFill>
                <a:srgbClr val="FFFF00"/>
              </a:solidFill>
            </a:endParaRPr>
          </a:p>
        </p:txBody>
      </p:sp>
      <p:sp>
        <p:nvSpPr>
          <p:cNvPr id="237604" name="Rectangle 36"/>
          <p:cNvSpPr>
            <a:spLocks noChangeArrowheads="1"/>
          </p:cNvSpPr>
          <p:nvPr/>
        </p:nvSpPr>
        <p:spPr bwMode="auto">
          <a:xfrm>
            <a:off x="179388" y="4922838"/>
            <a:ext cx="8785225" cy="1314450"/>
          </a:xfrm>
          <a:prstGeom prst="rect">
            <a:avLst/>
          </a:prstGeom>
          <a:solidFill>
            <a:srgbClr val="0000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FF00"/>
                </a:solidFill>
              </a:rPr>
              <a:t>Nu mai exista candidaturi individuale, doar institutionale</a:t>
            </a:r>
          </a:p>
          <a:p>
            <a:endParaRPr lang="ro-RO" sz="800" b="1">
              <a:solidFill>
                <a:srgbClr val="FFFF00"/>
              </a:solidFill>
            </a:endParaRPr>
          </a:p>
          <a:p>
            <a:r>
              <a:rPr lang="ro-RO" sz="1600" b="1">
                <a:solidFill>
                  <a:srgbClr val="FFFF00"/>
                </a:solidFill>
              </a:rPr>
              <a:t>I</a:t>
            </a:r>
            <a:r>
              <a:rPr lang="en-US" sz="1600" b="1">
                <a:solidFill>
                  <a:srgbClr val="FFFF00"/>
                </a:solidFill>
              </a:rPr>
              <a:t>ntreg procesul de candidare si selectie se face online; </a:t>
            </a:r>
            <a:endParaRPr lang="ro-RO" sz="1600" b="1">
              <a:solidFill>
                <a:srgbClr val="FFFF00"/>
              </a:solidFill>
            </a:endParaRPr>
          </a:p>
          <a:p>
            <a:endParaRPr lang="ro-RO" sz="800" b="1">
              <a:solidFill>
                <a:srgbClr val="FFFF00"/>
              </a:solidFill>
            </a:endParaRPr>
          </a:p>
          <a:p>
            <a:r>
              <a:rPr lang="ro-RO" sz="1600" b="1">
                <a:solidFill>
                  <a:srgbClr val="FFFF00"/>
                </a:solidFill>
              </a:rPr>
              <a:t>T</a:t>
            </a:r>
            <a:r>
              <a:rPr lang="en-US" sz="1600" b="1">
                <a:solidFill>
                  <a:srgbClr val="FFFF00"/>
                </a:solidFill>
              </a:rPr>
              <a:t>oti candidatii se vor inregistra in prealabil intr-un registru unic la nivel european (o singura data, la prima candidatura), vor primi un cod pe care-l vor utiliza in toti cei 7 ani</a:t>
            </a:r>
            <a:r>
              <a:rPr lang="en-US" sz="16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37605" name="Rectangle 37"/>
          <p:cNvSpPr>
            <a:spLocks noChangeArrowheads="1"/>
          </p:cNvSpPr>
          <p:nvPr/>
        </p:nvSpPr>
        <p:spPr bwMode="auto">
          <a:xfrm>
            <a:off x="179388" y="6232525"/>
            <a:ext cx="8785225" cy="581025"/>
          </a:xfrm>
          <a:prstGeom prst="rect">
            <a:avLst/>
          </a:prstGeom>
          <a:solidFill>
            <a:srgbClr val="0000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>
                <a:solidFill>
                  <a:srgbClr val="FFFF00"/>
                </a:solidFill>
              </a:rPr>
              <a:t>In general 1 singur termen limita pe an/actiune cheie, cu exceptia proiectelor de tineret (ambele actiuni cheie) care isi pastreaza 3 termene limita pe an</a:t>
            </a:r>
          </a:p>
        </p:txBody>
      </p:sp>
      <p:sp>
        <p:nvSpPr>
          <p:cNvPr id="6167" name="WordArt 38"/>
          <p:cNvSpPr>
            <a:spLocks noChangeArrowheads="1" noChangeShapeType="1" noTextEdit="1"/>
          </p:cNvSpPr>
          <p:nvPr/>
        </p:nvSpPr>
        <p:spPr bwMode="auto">
          <a:xfrm>
            <a:off x="5219700" y="981075"/>
            <a:ext cx="2895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Caracteristici generale ale </a:t>
            </a:r>
          </a:p>
          <a:p>
            <a:pPr algn="ctr"/>
            <a:r>
              <a:rPr lang="it-IT" sz="2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noului program</a:t>
            </a:r>
            <a:endParaRPr lang="ro-RO" sz="2000" kern="1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3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2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3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602" grpId="0" animBg="1" autoUpdateAnimBg="0"/>
      <p:bldP spid="237603" grpId="0" animBg="1" autoUpdateAnimBg="0"/>
      <p:bldP spid="237604" grpId="0" animBg="1" autoUpdateAnimBg="0"/>
      <p:bldP spid="23760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European-Union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Ce se </a:t>
            </a:r>
            <a:r>
              <a:rPr lang="ro-RO" sz="4000" b="1" smtClean="0">
                <a:solidFill>
                  <a:schemeClr val="tx1"/>
                </a:solidFill>
                <a:latin typeface="Calibri" pitchFamily="34" charset="0"/>
              </a:rPr>
              <a:t>î</a:t>
            </a: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nt</a:t>
            </a:r>
            <a:r>
              <a:rPr lang="ro-RO" sz="4000" b="1" smtClean="0">
                <a:solidFill>
                  <a:schemeClr val="tx1"/>
                </a:solidFill>
                <a:latin typeface="Calibri" pitchFamily="34" charset="0"/>
              </a:rPr>
              <a:t>â</a:t>
            </a: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mpl</a:t>
            </a:r>
            <a:r>
              <a:rPr lang="ro-RO" sz="4000" b="1" smtClean="0">
                <a:solidFill>
                  <a:schemeClr val="tx1"/>
                </a:solidFill>
                <a:latin typeface="Calibri" pitchFamily="34" charset="0"/>
              </a:rPr>
              <a:t>ă</a:t>
            </a: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 cu programele</a:t>
            </a:r>
            <a:b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actuale?</a:t>
            </a:r>
          </a:p>
        </p:txBody>
      </p:sp>
      <p:sp>
        <p:nvSpPr>
          <p:cNvPr id="3491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21250" y="2376488"/>
            <a:ext cx="3238500" cy="6921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400" b="1" smtClean="0">
                <a:latin typeface="Calibri" pitchFamily="34" charset="0"/>
              </a:rPr>
              <a:t>KA1</a:t>
            </a:r>
          </a:p>
        </p:txBody>
      </p:sp>
      <p:sp>
        <p:nvSpPr>
          <p:cNvPr id="349189" name="Rectangle 4"/>
          <p:cNvSpPr>
            <a:spLocks noChangeArrowheads="1"/>
          </p:cNvSpPr>
          <p:nvPr/>
        </p:nvSpPr>
        <p:spPr bwMode="auto">
          <a:xfrm>
            <a:off x="468313" y="1484313"/>
            <a:ext cx="3810000" cy="4525962"/>
          </a:xfrm>
          <a:prstGeom prst="rect">
            <a:avLst/>
          </a:prstGeom>
          <a:solidFill>
            <a:srgbClr val="000099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Comenius</a:t>
            </a:r>
          </a:p>
          <a:p>
            <a:pPr marL="342900" indent="-342900">
              <a:spcBef>
                <a:spcPct val="20000"/>
              </a:spcBef>
            </a:pPr>
            <a:endParaRPr lang="en-US" sz="1400" b="1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Mobilitati de formare continua a cadrelor didactice</a:t>
            </a:r>
          </a:p>
          <a:p>
            <a:pPr marL="742950" lvl="1" indent="-285750">
              <a:spcBef>
                <a:spcPct val="20000"/>
              </a:spcBef>
            </a:pP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Proiecte de parteneriat scolar Comenius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(Multilaterale, bilaterale,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Regio)</a:t>
            </a:r>
          </a:p>
          <a:p>
            <a:pPr marL="742950" lvl="1" indent="-285750">
              <a:spcBef>
                <a:spcPct val="20000"/>
              </a:spcBef>
            </a:pP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49190" name="AutoShape 5"/>
          <p:cNvSpPr>
            <a:spLocks/>
          </p:cNvSpPr>
          <p:nvPr/>
        </p:nvSpPr>
        <p:spPr bwMode="auto">
          <a:xfrm>
            <a:off x="4284663" y="1951038"/>
            <a:ext cx="381000" cy="1752600"/>
          </a:xfrm>
          <a:prstGeom prst="righ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49191" name="AutoShape 6"/>
          <p:cNvSpPr>
            <a:spLocks/>
          </p:cNvSpPr>
          <p:nvPr/>
        </p:nvSpPr>
        <p:spPr bwMode="auto">
          <a:xfrm>
            <a:off x="4284663" y="4149725"/>
            <a:ext cx="381000" cy="1752600"/>
          </a:xfrm>
          <a:prstGeom prst="righ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49192" name="Rectangle 7"/>
          <p:cNvSpPr>
            <a:spLocks noChangeArrowheads="1"/>
          </p:cNvSpPr>
          <p:nvPr/>
        </p:nvSpPr>
        <p:spPr bwMode="auto">
          <a:xfrm>
            <a:off x="4787900" y="4581525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b="1">
                <a:latin typeface="Calibri" pitchFamily="34" charset="0"/>
              </a:rPr>
              <a:t>KA2</a:t>
            </a:r>
          </a:p>
        </p:txBody>
      </p:sp>
      <p:sp>
        <p:nvSpPr>
          <p:cNvPr id="349194" name="AutoShape 9"/>
          <p:cNvSpPr>
            <a:spLocks/>
          </p:cNvSpPr>
          <p:nvPr/>
        </p:nvSpPr>
        <p:spPr bwMode="auto">
          <a:xfrm>
            <a:off x="6011863" y="2227263"/>
            <a:ext cx="381000" cy="11430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49195" name="AutoShape 10"/>
          <p:cNvSpPr>
            <a:spLocks/>
          </p:cNvSpPr>
          <p:nvPr/>
        </p:nvSpPr>
        <p:spPr bwMode="auto">
          <a:xfrm>
            <a:off x="6011863" y="4365625"/>
            <a:ext cx="381000" cy="11430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49196" name="Rectangle 11"/>
          <p:cNvSpPr>
            <a:spLocks noChangeArrowheads="1"/>
          </p:cNvSpPr>
          <p:nvPr/>
        </p:nvSpPr>
        <p:spPr bwMode="auto">
          <a:xfrm>
            <a:off x="6372225" y="45085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Parteneriate</a:t>
            </a:r>
            <a:endParaRPr lang="ro-RO" sz="2000" b="1">
              <a:solidFill>
                <a:schemeClr val="tx2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strategice</a:t>
            </a:r>
          </a:p>
        </p:txBody>
      </p:sp>
      <p:sp>
        <p:nvSpPr>
          <p:cNvPr id="349197" name="Rectangle 12"/>
          <p:cNvSpPr>
            <a:spLocks noChangeArrowheads="1"/>
          </p:cNvSpPr>
          <p:nvPr/>
        </p:nvSpPr>
        <p:spPr bwMode="auto">
          <a:xfrm>
            <a:off x="6588125" y="2209800"/>
            <a:ext cx="2555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Proiecte de mobilitate pentru personalul din </a:t>
            </a:r>
            <a:r>
              <a:rPr lang="ro-RO" sz="2000" b="1">
                <a:solidFill>
                  <a:schemeClr val="tx2"/>
                </a:solidFill>
                <a:latin typeface="Calibri" pitchFamily="34" charset="0"/>
              </a:rPr>
              <a:t>ș</a:t>
            </a: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coli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3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3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8" grpId="0" build="p"/>
      <p:bldP spid="349189" grpId="0" animBg="1"/>
      <p:bldP spid="349190" grpId="0" animBg="1"/>
      <p:bldP spid="349191" grpId="0" animBg="1"/>
      <p:bldP spid="349192" grpId="0"/>
      <p:bldP spid="349194" grpId="0" animBg="1"/>
      <p:bldP spid="349195" grpId="0" animBg="1"/>
      <p:bldP spid="349196" grpId="0"/>
      <p:bldP spid="349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uropean-Union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Ce se intampla cu programele</a:t>
            </a:r>
            <a:b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actuale?</a:t>
            </a:r>
          </a:p>
        </p:txBody>
      </p:sp>
      <p:sp>
        <p:nvSpPr>
          <p:cNvPr id="3543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21250" y="2376488"/>
            <a:ext cx="3238500" cy="6921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400" b="1" smtClean="0">
                <a:latin typeface="Calibri" pitchFamily="34" charset="0"/>
              </a:rPr>
              <a:t>KA1</a:t>
            </a:r>
          </a:p>
        </p:txBody>
      </p:sp>
      <p:sp>
        <p:nvSpPr>
          <p:cNvPr id="354309" name="Rectangle 4"/>
          <p:cNvSpPr>
            <a:spLocks noChangeArrowheads="1"/>
          </p:cNvSpPr>
          <p:nvPr/>
        </p:nvSpPr>
        <p:spPr bwMode="auto">
          <a:xfrm>
            <a:off x="0" y="1484313"/>
            <a:ext cx="4284663" cy="4824412"/>
          </a:xfrm>
          <a:prstGeom prst="rect">
            <a:avLst/>
          </a:prstGeom>
          <a:solidFill>
            <a:srgbClr val="000099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600" b="1">
                <a:solidFill>
                  <a:srgbClr val="FFFF00"/>
                </a:solidFill>
              </a:rPr>
              <a:t>Grundtvig</a:t>
            </a:r>
          </a:p>
          <a:p>
            <a:pPr marL="742950" lvl="1" indent="-285750" algn="ctr"/>
            <a:endParaRPr lang="ro-RO" sz="2000" b="1">
              <a:solidFill>
                <a:schemeClr val="tx2"/>
              </a:solidFill>
            </a:endParaRPr>
          </a:p>
          <a:p>
            <a:pPr marL="342900" indent="-342900" algn="ctr"/>
            <a:r>
              <a:rPr lang="en-US" sz="2000" b="1">
                <a:solidFill>
                  <a:schemeClr val="tx2"/>
                </a:solidFill>
              </a:rPr>
              <a:t>Mobilitati de formare continua</a:t>
            </a:r>
          </a:p>
          <a:p>
            <a:pPr marL="342900" indent="-342900" algn="ctr"/>
            <a:r>
              <a:rPr lang="en-US" sz="2000" b="1">
                <a:solidFill>
                  <a:schemeClr val="tx2"/>
                </a:solidFill>
              </a:rPr>
              <a:t>Asistenti Grundtvig</a:t>
            </a:r>
          </a:p>
          <a:p>
            <a:pPr marL="342900" indent="-342900" algn="ctr"/>
            <a:r>
              <a:rPr lang="en-US" sz="2000" b="1">
                <a:solidFill>
                  <a:schemeClr val="tx2"/>
                </a:solidFill>
              </a:rPr>
              <a:t>Vizite si schimburi</a:t>
            </a:r>
          </a:p>
          <a:p>
            <a:pPr marL="742950" lvl="1" indent="-285750" algn="ctr"/>
            <a:endParaRPr lang="en-US" b="1">
              <a:solidFill>
                <a:schemeClr val="tx2"/>
              </a:solidFill>
            </a:endParaRPr>
          </a:p>
          <a:p>
            <a:pPr marL="742950" lvl="1" indent="-285750" algn="ctr"/>
            <a:endParaRPr lang="en-US" b="1">
              <a:solidFill>
                <a:schemeClr val="accent2"/>
              </a:solidFill>
            </a:endParaRPr>
          </a:p>
          <a:p>
            <a:pPr marL="342900" indent="-342900" algn="ctr"/>
            <a:r>
              <a:rPr lang="en-US" sz="2000" b="1">
                <a:solidFill>
                  <a:schemeClr val="tx2"/>
                </a:solidFill>
              </a:rPr>
              <a:t>Ateliere</a:t>
            </a:r>
          </a:p>
          <a:p>
            <a:pPr marL="342900" indent="-342900" algn="ctr"/>
            <a:endParaRPr lang="ro-RO" sz="2000" b="1">
              <a:solidFill>
                <a:schemeClr val="tx2"/>
              </a:solidFill>
            </a:endParaRPr>
          </a:p>
          <a:p>
            <a:pPr marL="342900" indent="-342900" algn="ctr"/>
            <a:r>
              <a:rPr lang="en-US" sz="2000" b="1">
                <a:solidFill>
                  <a:schemeClr val="tx2"/>
                </a:solidFill>
              </a:rPr>
              <a:t>Proiecte pentru voluntariatul</a:t>
            </a:r>
          </a:p>
          <a:p>
            <a:pPr marL="342900" indent="-342900" algn="ctr"/>
            <a:r>
              <a:rPr lang="en-US" sz="2000" b="1">
                <a:solidFill>
                  <a:schemeClr val="tx2"/>
                </a:solidFill>
              </a:rPr>
              <a:t>Seniorilor</a:t>
            </a:r>
          </a:p>
          <a:p>
            <a:pPr marL="742950" lvl="1" indent="-285750" algn="ctr"/>
            <a:endParaRPr lang="ro-RO" sz="2000" b="1">
              <a:solidFill>
                <a:schemeClr val="tx2"/>
              </a:solidFill>
            </a:endParaRPr>
          </a:p>
          <a:p>
            <a:pPr marL="742950" lvl="1" indent="-285750" algn="ctr"/>
            <a:r>
              <a:rPr lang="en-US" sz="2000" b="1">
                <a:solidFill>
                  <a:schemeClr val="tx2"/>
                </a:solidFill>
              </a:rPr>
              <a:t>Partneriate pentru invatare</a:t>
            </a:r>
          </a:p>
        </p:txBody>
      </p:sp>
      <p:sp>
        <p:nvSpPr>
          <p:cNvPr id="354310" name="AutoShape 5"/>
          <p:cNvSpPr>
            <a:spLocks/>
          </p:cNvSpPr>
          <p:nvPr/>
        </p:nvSpPr>
        <p:spPr bwMode="auto">
          <a:xfrm>
            <a:off x="4284663" y="1951038"/>
            <a:ext cx="381000" cy="1752600"/>
          </a:xfrm>
          <a:prstGeom prst="righ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4311" name="AutoShape 6"/>
          <p:cNvSpPr>
            <a:spLocks/>
          </p:cNvSpPr>
          <p:nvPr/>
        </p:nvSpPr>
        <p:spPr bwMode="auto">
          <a:xfrm>
            <a:off x="4284663" y="4149725"/>
            <a:ext cx="381000" cy="1752600"/>
          </a:xfrm>
          <a:prstGeom prst="righ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4312" name="Rectangle 7"/>
          <p:cNvSpPr>
            <a:spLocks noChangeArrowheads="1"/>
          </p:cNvSpPr>
          <p:nvPr/>
        </p:nvSpPr>
        <p:spPr bwMode="auto">
          <a:xfrm>
            <a:off x="4787900" y="4581525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b="1">
                <a:latin typeface="Calibri" pitchFamily="34" charset="0"/>
              </a:rPr>
              <a:t>KA2</a:t>
            </a:r>
          </a:p>
        </p:txBody>
      </p:sp>
      <p:sp>
        <p:nvSpPr>
          <p:cNvPr id="354313" name="AutoShape 9"/>
          <p:cNvSpPr>
            <a:spLocks/>
          </p:cNvSpPr>
          <p:nvPr/>
        </p:nvSpPr>
        <p:spPr bwMode="auto">
          <a:xfrm>
            <a:off x="6011863" y="2133600"/>
            <a:ext cx="381000" cy="1368425"/>
          </a:xfrm>
          <a:prstGeom prst="leftBrace">
            <a:avLst>
              <a:gd name="adj1" fmla="val 299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4314" name="AutoShape 10"/>
          <p:cNvSpPr>
            <a:spLocks/>
          </p:cNvSpPr>
          <p:nvPr/>
        </p:nvSpPr>
        <p:spPr bwMode="auto">
          <a:xfrm>
            <a:off x="6011863" y="4365625"/>
            <a:ext cx="381000" cy="11430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4315" name="Rectangle 11"/>
          <p:cNvSpPr>
            <a:spLocks noChangeArrowheads="1"/>
          </p:cNvSpPr>
          <p:nvPr/>
        </p:nvSpPr>
        <p:spPr bwMode="auto">
          <a:xfrm>
            <a:off x="6588125" y="4437063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 b="1">
                <a:solidFill>
                  <a:schemeClr val="tx2"/>
                </a:solidFill>
                <a:latin typeface="Calibri" pitchFamily="34" charset="0"/>
              </a:rPr>
              <a:t>Parteneriate strategice</a:t>
            </a:r>
          </a:p>
        </p:txBody>
      </p:sp>
      <p:sp>
        <p:nvSpPr>
          <p:cNvPr id="354316" name="Rectangle 12"/>
          <p:cNvSpPr>
            <a:spLocks noChangeArrowheads="1"/>
          </p:cNvSpPr>
          <p:nvPr/>
        </p:nvSpPr>
        <p:spPr bwMode="auto">
          <a:xfrm>
            <a:off x="6227763" y="2133600"/>
            <a:ext cx="291623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o-RO" sz="2200" b="1">
                <a:solidFill>
                  <a:schemeClr val="tx2"/>
                </a:solidFill>
                <a:latin typeface="Calibri" pitchFamily="34" charset="0"/>
              </a:rPr>
              <a:t>Proiecte de mobilitate pentru personalul implicat în educația adulților</a:t>
            </a:r>
            <a:endParaRPr lang="en-US" sz="2200" b="1">
              <a:solidFill>
                <a:schemeClr val="tx2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5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3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build="p"/>
      <p:bldP spid="354309" grpId="0" animBg="1"/>
      <p:bldP spid="354310" grpId="0" animBg="1"/>
      <p:bldP spid="354311" grpId="0" animBg="1"/>
      <p:bldP spid="354312" grpId="0"/>
      <p:bldP spid="354313" grpId="0" animBg="1"/>
      <p:bldP spid="354314" grpId="0" animBg="1"/>
      <p:bldP spid="354315" grpId="0"/>
      <p:bldP spid="354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uropean-Union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Ce se intampla cu programele</a:t>
            </a:r>
            <a:b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actuale?</a:t>
            </a:r>
          </a:p>
        </p:txBody>
      </p:sp>
      <p:sp>
        <p:nvSpPr>
          <p:cNvPr id="3553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21250" y="2520950"/>
            <a:ext cx="3238500" cy="6921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400" b="1" smtClean="0">
                <a:latin typeface="Calibri" pitchFamily="34" charset="0"/>
              </a:rPr>
              <a:t>KA1</a:t>
            </a:r>
          </a:p>
        </p:txBody>
      </p:sp>
      <p:sp>
        <p:nvSpPr>
          <p:cNvPr id="355333" name="Rectangle 4"/>
          <p:cNvSpPr>
            <a:spLocks noChangeArrowheads="1"/>
          </p:cNvSpPr>
          <p:nvPr/>
        </p:nvSpPr>
        <p:spPr bwMode="auto">
          <a:xfrm>
            <a:off x="468313" y="1484313"/>
            <a:ext cx="3810000" cy="4392612"/>
          </a:xfrm>
          <a:prstGeom prst="rect">
            <a:avLst/>
          </a:prstGeom>
          <a:solidFill>
            <a:srgbClr val="000099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Leonardo da Vinci</a:t>
            </a:r>
          </a:p>
          <a:p>
            <a:pPr marL="742950" lvl="1" indent="-285750" algn="ctr"/>
            <a:endParaRPr lang="ro-RO" sz="2000" b="1">
              <a:latin typeface="Calibri" pitchFamily="34" charset="0"/>
            </a:endParaRPr>
          </a:p>
          <a:p>
            <a:pPr marL="342900" indent="-342900" algn="ctr"/>
            <a:r>
              <a:rPr lang="en-US" sz="2000" b="1">
                <a:latin typeface="Calibri" pitchFamily="34" charset="0"/>
              </a:rPr>
              <a:t>Mobilitati pentru persoane aflate in formare initiala</a:t>
            </a:r>
          </a:p>
          <a:p>
            <a:pPr marL="342900" indent="-342900" algn="ctr"/>
            <a:r>
              <a:rPr lang="en-US" sz="2000" b="1">
                <a:latin typeface="Calibri" pitchFamily="34" charset="0"/>
              </a:rPr>
              <a:t>Mobilitati pentru profesionisti</a:t>
            </a:r>
          </a:p>
          <a:p>
            <a:pPr marL="742950" lvl="1" indent="-285750" algn="ctr"/>
            <a:r>
              <a:rPr lang="en-US" sz="2000" b="1">
                <a:latin typeface="Calibri" pitchFamily="34" charset="0"/>
              </a:rPr>
              <a:t>in VET</a:t>
            </a:r>
          </a:p>
          <a:p>
            <a:pPr marL="742950" lvl="1" indent="-285750"/>
            <a:endParaRPr lang="ro-RO" sz="2000">
              <a:latin typeface="Calibri" pitchFamily="34" charset="0"/>
            </a:endParaRPr>
          </a:p>
          <a:p>
            <a:pPr marL="742950" lvl="1" indent="-285750"/>
            <a:endParaRPr lang="en-US" sz="2000">
              <a:latin typeface="Calibri" pitchFamily="34" charset="0"/>
            </a:endParaRPr>
          </a:p>
          <a:p>
            <a:pPr marL="742950" lvl="1" indent="-285750"/>
            <a:endParaRPr lang="en-US"/>
          </a:p>
          <a:p>
            <a:pPr marL="342900" indent="-342900" algn="ctr"/>
            <a:r>
              <a:rPr lang="en-US" sz="2000" b="1">
                <a:latin typeface="Calibri" pitchFamily="34" charset="0"/>
              </a:rPr>
              <a:t>Proiecte de Transfer de Inovatie</a:t>
            </a:r>
          </a:p>
          <a:p>
            <a:pPr marL="742950" lvl="1" indent="-285750" algn="ctr"/>
            <a:endParaRPr lang="ro-RO" sz="2000" b="1">
              <a:latin typeface="Calibri" pitchFamily="34" charset="0"/>
            </a:endParaRPr>
          </a:p>
          <a:p>
            <a:pPr marL="342900" indent="-342900" algn="ctr"/>
            <a:r>
              <a:rPr lang="en-US" sz="2000" b="1">
                <a:latin typeface="Calibri" pitchFamily="34" charset="0"/>
              </a:rPr>
              <a:t>Parteneriate in VET</a:t>
            </a:r>
          </a:p>
          <a:p>
            <a:pPr marL="742950" lvl="1" indent="-285750">
              <a:spcBef>
                <a:spcPct val="20000"/>
              </a:spcBef>
            </a:pP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5334" name="AutoShape 5"/>
          <p:cNvSpPr>
            <a:spLocks/>
          </p:cNvSpPr>
          <p:nvPr/>
        </p:nvSpPr>
        <p:spPr bwMode="auto">
          <a:xfrm>
            <a:off x="4284663" y="2133600"/>
            <a:ext cx="381000" cy="1570038"/>
          </a:xfrm>
          <a:prstGeom prst="rightBrace">
            <a:avLst>
              <a:gd name="adj1" fmla="val 3434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5335" name="AutoShape 6"/>
          <p:cNvSpPr>
            <a:spLocks/>
          </p:cNvSpPr>
          <p:nvPr/>
        </p:nvSpPr>
        <p:spPr bwMode="auto">
          <a:xfrm>
            <a:off x="4284663" y="4149725"/>
            <a:ext cx="381000" cy="1752600"/>
          </a:xfrm>
          <a:prstGeom prst="righ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5336" name="Rectangle 7"/>
          <p:cNvSpPr>
            <a:spLocks noChangeArrowheads="1"/>
          </p:cNvSpPr>
          <p:nvPr/>
        </p:nvSpPr>
        <p:spPr bwMode="auto">
          <a:xfrm>
            <a:off x="4959350" y="4581525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b="1">
                <a:latin typeface="Calibri" pitchFamily="34" charset="0"/>
              </a:rPr>
              <a:t>KA2</a:t>
            </a:r>
          </a:p>
        </p:txBody>
      </p:sp>
      <p:sp>
        <p:nvSpPr>
          <p:cNvPr id="355337" name="AutoShape 9"/>
          <p:cNvSpPr>
            <a:spLocks/>
          </p:cNvSpPr>
          <p:nvPr/>
        </p:nvSpPr>
        <p:spPr bwMode="auto">
          <a:xfrm>
            <a:off x="6011863" y="2357438"/>
            <a:ext cx="381000" cy="11430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5338" name="AutoShape 10"/>
          <p:cNvSpPr>
            <a:spLocks/>
          </p:cNvSpPr>
          <p:nvPr/>
        </p:nvSpPr>
        <p:spPr bwMode="auto">
          <a:xfrm>
            <a:off x="6011863" y="4365625"/>
            <a:ext cx="381000" cy="11430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5339" name="Rectangle 11"/>
          <p:cNvSpPr>
            <a:spLocks noChangeArrowheads="1"/>
          </p:cNvSpPr>
          <p:nvPr/>
        </p:nvSpPr>
        <p:spPr bwMode="auto">
          <a:xfrm>
            <a:off x="6588125" y="4437063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 b="1">
                <a:solidFill>
                  <a:schemeClr val="tx2"/>
                </a:solidFill>
                <a:latin typeface="Calibri" pitchFamily="34" charset="0"/>
              </a:rPr>
              <a:t>Parteneriate strategice</a:t>
            </a:r>
          </a:p>
        </p:txBody>
      </p: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6156325" y="2362200"/>
            <a:ext cx="28432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o-RO" sz="2200" b="1">
                <a:solidFill>
                  <a:schemeClr val="tx2"/>
                </a:solidFill>
                <a:latin typeface="Calibri" pitchFamily="34" charset="0"/>
              </a:rPr>
              <a:t>Proiecte de mobilități pentru elevi și personal din VET</a:t>
            </a:r>
            <a:endParaRPr lang="en-US" sz="2200" b="1">
              <a:solidFill>
                <a:schemeClr val="tx2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55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 build="p"/>
      <p:bldP spid="355333" grpId="0" animBg="1"/>
      <p:bldP spid="355334" grpId="0" animBg="1"/>
      <p:bldP spid="355335" grpId="0" animBg="1"/>
      <p:bldP spid="355336" grpId="0"/>
      <p:bldP spid="355337" grpId="0" animBg="1"/>
      <p:bldP spid="355338" grpId="0" animBg="1"/>
      <p:bldP spid="355339" grpId="0"/>
      <p:bldP spid="3553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uropean-Union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Ce se intampla cu programele</a:t>
            </a:r>
            <a:b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4000" b="1" smtClean="0">
                <a:solidFill>
                  <a:schemeClr val="tx1"/>
                </a:solidFill>
                <a:latin typeface="Calibri" pitchFamily="34" charset="0"/>
              </a:rPr>
              <a:t>actuale?</a:t>
            </a:r>
          </a:p>
        </p:txBody>
      </p:sp>
      <p:sp>
        <p:nvSpPr>
          <p:cNvPr id="3563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7900" y="2133600"/>
            <a:ext cx="3238500" cy="6921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400" b="1" smtClean="0">
                <a:latin typeface="Calibri" pitchFamily="34" charset="0"/>
              </a:rPr>
              <a:t>KA1</a:t>
            </a:r>
          </a:p>
        </p:txBody>
      </p:sp>
      <p:sp>
        <p:nvSpPr>
          <p:cNvPr id="356357" name="Rectangle 4"/>
          <p:cNvSpPr>
            <a:spLocks noChangeArrowheads="1"/>
          </p:cNvSpPr>
          <p:nvPr/>
        </p:nvSpPr>
        <p:spPr bwMode="auto">
          <a:xfrm>
            <a:off x="468313" y="1125538"/>
            <a:ext cx="3810000" cy="3240087"/>
          </a:xfrm>
          <a:prstGeom prst="rect">
            <a:avLst/>
          </a:prstGeom>
          <a:solidFill>
            <a:srgbClr val="000099">
              <a:alpha val="67058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3600" b="1">
                <a:solidFill>
                  <a:srgbClr val="FFFF00"/>
                </a:solidFill>
                <a:latin typeface="Calibri" pitchFamily="34" charset="0"/>
              </a:rPr>
              <a:t>Erasmus</a:t>
            </a:r>
            <a:endParaRPr lang="ro-RO" sz="3600" b="1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algn="ctr"/>
            <a:endParaRPr lang="en-US" sz="2000" b="1">
              <a:solidFill>
                <a:srgbClr val="FFFF00"/>
              </a:solidFill>
              <a:latin typeface="Calibri" pitchFamily="34" charset="0"/>
            </a:endParaRPr>
          </a:p>
          <a:p>
            <a:pPr marL="742950" lvl="1" indent="-285750" algn="ctr"/>
            <a:r>
              <a:rPr lang="en-US" sz="2000" b="1">
                <a:latin typeface="Calibri" pitchFamily="34" charset="0"/>
              </a:rPr>
              <a:t>Mobilitati studenti, cadre didactice si personal (UE + tari partenere)</a:t>
            </a:r>
          </a:p>
          <a:p>
            <a:pPr marL="742950" lvl="1" indent="-285750"/>
            <a:endParaRPr lang="en-US" b="1"/>
          </a:p>
          <a:p>
            <a:pPr marL="742950" lvl="1" indent="-285750" algn="ctr"/>
            <a:r>
              <a:rPr lang="en-US" sz="2000" b="1">
                <a:latin typeface="Calibri" pitchFamily="34" charset="0"/>
              </a:rPr>
              <a:t>IP – Programe intensive</a:t>
            </a:r>
          </a:p>
          <a:p>
            <a:pPr marL="742950" lvl="1" indent="-285750" algn="ctr"/>
            <a:r>
              <a:rPr lang="en-US" sz="2000" b="1">
                <a:latin typeface="Calibri" pitchFamily="34" charset="0"/>
              </a:rPr>
              <a:t>Proiecte multilaterale</a:t>
            </a:r>
          </a:p>
          <a:p>
            <a:pPr marL="742950" lvl="1" indent="-285750" algn="ctr"/>
            <a:r>
              <a:rPr lang="en-US" sz="2000" b="1">
                <a:latin typeface="Calibri" pitchFamily="34" charset="0"/>
              </a:rPr>
              <a:t> si Retele (centralizate)</a:t>
            </a:r>
          </a:p>
          <a:p>
            <a:pPr marL="742950" lvl="1" indent="-285750">
              <a:spcBef>
                <a:spcPct val="20000"/>
              </a:spcBef>
            </a:pP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6358" name="AutoShape 5"/>
          <p:cNvSpPr>
            <a:spLocks/>
          </p:cNvSpPr>
          <p:nvPr/>
        </p:nvSpPr>
        <p:spPr bwMode="auto">
          <a:xfrm>
            <a:off x="4284663" y="1916113"/>
            <a:ext cx="381000" cy="1225550"/>
          </a:xfrm>
          <a:prstGeom prst="rightBrace">
            <a:avLst>
              <a:gd name="adj1" fmla="val 2680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6359" name="AutoShape 6"/>
          <p:cNvSpPr>
            <a:spLocks/>
          </p:cNvSpPr>
          <p:nvPr/>
        </p:nvSpPr>
        <p:spPr bwMode="auto">
          <a:xfrm>
            <a:off x="4284663" y="3213100"/>
            <a:ext cx="381000" cy="1223963"/>
          </a:xfrm>
          <a:prstGeom prst="rightBrace">
            <a:avLst>
              <a:gd name="adj1" fmla="val 267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6360" name="Rectangle 7"/>
          <p:cNvSpPr>
            <a:spLocks noChangeArrowheads="1"/>
          </p:cNvSpPr>
          <p:nvPr/>
        </p:nvSpPr>
        <p:spPr bwMode="auto">
          <a:xfrm>
            <a:off x="4814888" y="3357563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400" b="1">
                <a:latin typeface="Calibri" pitchFamily="34" charset="0"/>
              </a:rPr>
              <a:t>KA2</a:t>
            </a:r>
          </a:p>
        </p:txBody>
      </p:sp>
      <p:sp>
        <p:nvSpPr>
          <p:cNvPr id="356361" name="AutoShape 9"/>
          <p:cNvSpPr>
            <a:spLocks/>
          </p:cNvSpPr>
          <p:nvPr/>
        </p:nvSpPr>
        <p:spPr bwMode="auto">
          <a:xfrm>
            <a:off x="5940425" y="1989138"/>
            <a:ext cx="381000" cy="1143000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6362" name="AutoShape 10"/>
          <p:cNvSpPr>
            <a:spLocks/>
          </p:cNvSpPr>
          <p:nvPr/>
        </p:nvSpPr>
        <p:spPr bwMode="auto">
          <a:xfrm>
            <a:off x="5940425" y="3284538"/>
            <a:ext cx="381000" cy="1008062"/>
          </a:xfrm>
          <a:prstGeom prst="leftBrace">
            <a:avLst>
              <a:gd name="adj1" fmla="val 220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o-RO" sz="1800">
              <a:latin typeface="Calibri" pitchFamily="34" charset="0"/>
            </a:endParaRPr>
          </a:p>
        </p:txBody>
      </p:sp>
      <p:sp>
        <p:nvSpPr>
          <p:cNvPr id="356363" name="Rectangle 11"/>
          <p:cNvSpPr>
            <a:spLocks noChangeArrowheads="1"/>
          </p:cNvSpPr>
          <p:nvPr/>
        </p:nvSpPr>
        <p:spPr bwMode="auto">
          <a:xfrm>
            <a:off x="6516688" y="3298825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200" b="1">
                <a:solidFill>
                  <a:schemeClr val="tx2"/>
                </a:solidFill>
                <a:latin typeface="Calibri" pitchFamily="34" charset="0"/>
              </a:rPr>
              <a:t>Parteneriate strategice</a:t>
            </a:r>
          </a:p>
        </p:txBody>
      </p:sp>
      <p:sp>
        <p:nvSpPr>
          <p:cNvPr id="356365" name="Rectangle 12"/>
          <p:cNvSpPr>
            <a:spLocks noChangeArrowheads="1"/>
          </p:cNvSpPr>
          <p:nvPr/>
        </p:nvSpPr>
        <p:spPr bwMode="auto">
          <a:xfrm>
            <a:off x="5940425" y="2060575"/>
            <a:ext cx="3203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Proiecte de mobiliate pentru studen</a:t>
            </a:r>
            <a:r>
              <a:rPr lang="ro-RO" sz="2000" b="1">
                <a:solidFill>
                  <a:schemeClr val="tx2"/>
                </a:solidFill>
                <a:latin typeface="Calibri" pitchFamily="34" charset="0"/>
              </a:rPr>
              <a:t>ți și personalul universităților</a:t>
            </a:r>
            <a:endParaRPr lang="en-US" sz="20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6366" name="Rectangle 13"/>
          <p:cNvSpPr>
            <a:spLocks noChangeArrowheads="1"/>
          </p:cNvSpPr>
          <p:nvPr/>
        </p:nvSpPr>
        <p:spPr bwMode="auto">
          <a:xfrm>
            <a:off x="468313" y="4652963"/>
            <a:ext cx="4319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alibri" pitchFamily="34" charset="0"/>
              </a:rPr>
              <a:t>Erasmus Mundus (centralizat</a:t>
            </a:r>
            <a:r>
              <a:rPr lang="en-US">
                <a:latin typeface="Calibri" pitchFamily="34" charset="0"/>
              </a:rPr>
              <a:t>)</a:t>
            </a:r>
          </a:p>
        </p:txBody>
      </p:sp>
      <p:sp>
        <p:nvSpPr>
          <p:cNvPr id="356367" name="Line 14"/>
          <p:cNvSpPr>
            <a:spLocks noChangeShapeType="1"/>
          </p:cNvSpPr>
          <p:nvPr/>
        </p:nvSpPr>
        <p:spPr bwMode="auto">
          <a:xfrm>
            <a:off x="4356100" y="49418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  <p:sp>
        <p:nvSpPr>
          <p:cNvPr id="356368" name="Rectangle 15"/>
          <p:cNvSpPr>
            <a:spLocks noChangeArrowheads="1"/>
          </p:cNvSpPr>
          <p:nvPr/>
        </p:nvSpPr>
        <p:spPr bwMode="auto">
          <a:xfrm>
            <a:off x="4953000" y="4652963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alibri" pitchFamily="34" charset="0"/>
              </a:rPr>
              <a:t>Joint Master degrees (centralizat)</a:t>
            </a:r>
            <a:endParaRPr lang="ro-RO" sz="2000" b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alibri" pitchFamily="34" charset="0"/>
              </a:rPr>
              <a:t>Master Degree Mobility (centralizat</a:t>
            </a:r>
            <a:r>
              <a:rPr lang="ro-RO" sz="2000" b="1">
                <a:latin typeface="Calibri" pitchFamily="34" charset="0"/>
              </a:rPr>
              <a:t>)</a:t>
            </a:r>
            <a:endParaRPr lang="en-US" b="1"/>
          </a:p>
          <a:p>
            <a:pPr marL="342900" indent="-342900">
              <a:spcBef>
                <a:spcPct val="20000"/>
              </a:spcBef>
            </a:pPr>
            <a:endParaRPr lang="ro-RO" sz="2000" b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56369" name="Rectangle 16"/>
          <p:cNvSpPr>
            <a:spLocks noChangeArrowheads="1"/>
          </p:cNvSpPr>
          <p:nvPr/>
        </p:nvSpPr>
        <p:spPr bwMode="auto">
          <a:xfrm>
            <a:off x="323850" y="6021388"/>
            <a:ext cx="5111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alibri" pitchFamily="34" charset="0"/>
              </a:rPr>
              <a:t>Tempus + Alfa + Edulink (centralizat)</a:t>
            </a:r>
          </a:p>
        </p:txBody>
      </p:sp>
      <p:sp>
        <p:nvSpPr>
          <p:cNvPr id="356370" name="Rectangle 18"/>
          <p:cNvSpPr>
            <a:spLocks noChangeArrowheads="1"/>
          </p:cNvSpPr>
          <p:nvPr/>
        </p:nvSpPr>
        <p:spPr bwMode="auto">
          <a:xfrm>
            <a:off x="5508625" y="6021388"/>
            <a:ext cx="3384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latin typeface="Calibri" pitchFamily="34" charset="0"/>
              </a:rPr>
              <a:t>Capacity Building partnerships (centralizat)</a:t>
            </a:r>
          </a:p>
        </p:txBody>
      </p:sp>
      <p:sp>
        <p:nvSpPr>
          <p:cNvPr id="356371" name="Line 14"/>
          <p:cNvSpPr>
            <a:spLocks noChangeShapeType="1"/>
          </p:cNvSpPr>
          <p:nvPr/>
        </p:nvSpPr>
        <p:spPr bwMode="auto">
          <a:xfrm>
            <a:off x="5148263" y="6308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o-RO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5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3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5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5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3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5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56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3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3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500"/>
                                        <p:tgtEl>
                                          <p:spTgt spid="3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 build="p"/>
      <p:bldP spid="356357" grpId="0" animBg="1"/>
      <p:bldP spid="356358" grpId="0" animBg="1"/>
      <p:bldP spid="356359" grpId="0" animBg="1"/>
      <p:bldP spid="356360" grpId="0"/>
      <p:bldP spid="356361" grpId="0" animBg="1"/>
      <p:bldP spid="356362" grpId="0" animBg="1"/>
      <p:bldP spid="356363" grpId="0"/>
      <p:bldP spid="356365" grpId="0"/>
      <p:bldP spid="356366" grpId="0"/>
      <p:bldP spid="356367" grpId="0" animBg="1"/>
      <p:bldP spid="356368" grpId="0"/>
      <p:bldP spid="356370" grpId="0"/>
      <p:bldP spid="35637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Air Whoosh 1.wav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Revdoors.p3d 0"/>
  <p:tag name="POWER3D OPTIONS" val="Medium "/>
  <p:tag name="POWER3D IMAGE0" val="PWRTRANS.TGA"/>
  <p:tag name="WP_AF_EFFECT_INFO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Revdoors.p3d 0"/>
  <p:tag name="POWER3D OPTIONS" val="Medium "/>
  <p:tag name="POWER3D IMAGE0" val="PWRTRANS.TGA"/>
  <p:tag name="WP_AF_EFFECT_INFO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P_AF_EFFECT_INFO" val="0"/>
  <p:tag name="POWER3D TRANSITION" val="DemoBilboard.p3d 0"/>
  <p:tag name="POWER3D OPTIONS" val="Medium "/>
  <p:tag name="POWER3D IMAGE0" val="PWRTRANS.T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labflip.p3d 0"/>
  <p:tag name="POWER3D OPTIONS" val="Medium "/>
  <p:tag name="POWER3D IMAGE0" val="PINBUMP.TGA"/>
  <p:tag name="POWER3D IMAGE1" val="PWRTRANS.TGA"/>
  <p:tag name="WP_AF_EFFECT_INFO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labRot.p3d 0"/>
  <p:tag name="POWER3D OPTIONS" val="Medium "/>
  <p:tag name="POWER3D IMAGE0" val="PINBUMP.TGA"/>
  <p:tag name="POWER3D IMAGE1" val="PWRTRANS.TGA"/>
  <p:tag name="WP_AF_EFFECT_INFO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WP_AF_EFFECT_INFO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WP_AF_EFFECT_INFO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WP_AF_EFFECT_INFO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WP_AF_EFFECT_INFO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POWER3D SOUND" val="Turning Page of Book"/>
  <p:tag name="WP_AF_EFFECT_INFO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ClosingBox.p3d 0"/>
  <p:tag name="POWER3D OPTIONS" val="Fast "/>
  <p:tag name="POWER3D IMAGE0" val="Pwrtrans.t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POWER3D SOUND" val="Turning Page of Book"/>
  <p:tag name="WP_AF_EFFECT_INFO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POWER3D SOUND" val="Turning Page of Book"/>
  <p:tag name="WP_AF_EFFECT_INFO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POWER3D SOUND" val="Turning Page of Book"/>
  <p:tag name="WP_AF_EFFECT_INFO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POWER3D SOUND" val="Turning Page of Book"/>
  <p:tag name="WP_AF_EFFECT_INFO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TurningPageofBook.p3d 0"/>
  <p:tag name="POWER3D OPTIONS" val="Fast "/>
  <p:tag name="POWER3D IMAGE0" val="Pwrtrans.tga"/>
  <p:tag name="POWER3D SOUND" val="Turning Page of Book"/>
  <p:tag name="WP_AF_EFFECT_INFO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Clamp.p3d 0"/>
  <p:tag name="POWER3D OPTIONS" val="Fast "/>
  <p:tag name="POWER3D IMAGE0" val="Pwrtrans.tga"/>
  <p:tag name="POWER3D SOUND" val="Clamp"/>
  <p:tag name="WP_AF_EFFECT_INFO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PaddleWheel.p3d 0"/>
  <p:tag name="POWER3D OPTIONS" val="Fast "/>
  <p:tag name="POWER3D IMAGE0" val="Pwrtrans.tga"/>
  <p:tag name="WP_AF_EFFECT_INFO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croll.p3d 0"/>
  <p:tag name="POWER3D OPTIONS" val="Fast "/>
  <p:tag name="POWER3D IMAGE0" val="Pwrtrans.tga"/>
  <p:tag name="WP_AF_EFFECT_INFO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Diamond.p3d 0"/>
  <p:tag name="POWER3D OPTIONS" val="Medium "/>
  <p:tag name="POWER3D IMAGE0" val="PWRTRANS.TGA"/>
  <p:tag name="WP_AF_EFFECT_INFO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Revdoors.p3d 0"/>
  <p:tag name="POWER3D OPTIONS" val="Medium "/>
  <p:tag name="POWER3D IMAGE0" val="PWRTRANS.TGA"/>
  <p:tag name="WP_AF_EFFECT_INFO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Revdoors.p3d 0"/>
  <p:tag name="POWER3D OPTIONS" val="Medium "/>
  <p:tag name="POWER3D IMAGE0" val="PWRTRANS.TGA"/>
  <p:tag name="WP_AF_EFFECT_INFO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Revdoors.p3d 0"/>
  <p:tag name="POWER3D OPTIONS" val="Medium "/>
  <p:tag name="POWER3D IMAGE0" val="PWRTRANS.TGA"/>
  <p:tag name="WP_AF_EFFECT_INFO" val="0"/>
</p:tagLst>
</file>

<file path=ppt/theme/theme1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lumns 1">
    <a:dk1>
      <a:srgbClr val="000066"/>
    </a:dk1>
    <a:lt1>
      <a:srgbClr val="FFFFFF"/>
    </a:lt1>
    <a:dk2>
      <a:srgbClr val="5E6DA4"/>
    </a:dk2>
    <a:lt2>
      <a:srgbClr val="FFFFFF"/>
    </a:lt2>
    <a:accent1>
      <a:srgbClr val="6666FF"/>
    </a:accent1>
    <a:accent2>
      <a:srgbClr val="9999FF"/>
    </a:accent2>
    <a:accent3>
      <a:srgbClr val="B6BACF"/>
    </a:accent3>
    <a:accent4>
      <a:srgbClr val="DADADA"/>
    </a:accent4>
    <a:accent5>
      <a:srgbClr val="B8B8FF"/>
    </a:accent5>
    <a:accent6>
      <a:srgbClr val="8A8AE7"/>
    </a:accent6>
    <a:hlink>
      <a:srgbClr val="FF330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6816</TotalTime>
  <Words>1821</Words>
  <Application>Microsoft PowerPoint</Application>
  <PresentationFormat>On-screen Show (4:3)</PresentationFormat>
  <Paragraphs>311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Columns</vt:lpstr>
      <vt:lpstr>Slide 1</vt:lpstr>
      <vt:lpstr>Slide 2</vt:lpstr>
      <vt:lpstr>Slide 3</vt:lpstr>
      <vt:lpstr>Slide 4</vt:lpstr>
      <vt:lpstr>Slide 5</vt:lpstr>
      <vt:lpstr>Ce se întâmplă cu programele actuale?</vt:lpstr>
      <vt:lpstr>Ce se intampla cu programele actuale?</vt:lpstr>
      <vt:lpstr>Ce se intampla cu programele actuale?</vt:lpstr>
      <vt:lpstr>Ce se intampla cu programele actuale?</vt:lpstr>
      <vt:lpstr>Ce se intampla cu programele actuale?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John Macdonald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Credit for  Vocational Education and Training (ECVET)</dc:title>
  <dc:creator>John Macdonald</dc:creator>
  <cp:lastModifiedBy>Bianca</cp:lastModifiedBy>
  <cp:revision>166</cp:revision>
  <dcterms:created xsi:type="dcterms:W3CDTF">2006-09-19T07:23:40Z</dcterms:created>
  <dcterms:modified xsi:type="dcterms:W3CDTF">2016-05-25T06:44:59Z</dcterms:modified>
</cp:coreProperties>
</file>